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</p:sldMasterIdLst>
  <p:notesMasterIdLst>
    <p:notesMasterId r:id="rId57"/>
  </p:notesMasterIdLst>
  <p:sldIdLst>
    <p:sldId id="283" r:id="rId6"/>
    <p:sldId id="274" r:id="rId7"/>
    <p:sldId id="299" r:id="rId8"/>
    <p:sldId id="298" r:id="rId9"/>
    <p:sldId id="293" r:id="rId10"/>
    <p:sldId id="306" r:id="rId11"/>
    <p:sldId id="307" r:id="rId12"/>
    <p:sldId id="308" r:id="rId13"/>
    <p:sldId id="303" r:id="rId14"/>
    <p:sldId id="304" r:id="rId15"/>
    <p:sldId id="305" r:id="rId16"/>
    <p:sldId id="309" r:id="rId17"/>
    <p:sldId id="310" r:id="rId18"/>
    <p:sldId id="338" r:id="rId19"/>
    <p:sldId id="335" r:id="rId20"/>
    <p:sldId id="311" r:id="rId21"/>
    <p:sldId id="331" r:id="rId22"/>
    <p:sldId id="332" r:id="rId23"/>
    <p:sldId id="333" r:id="rId24"/>
    <p:sldId id="334" r:id="rId25"/>
    <p:sldId id="339" r:id="rId26"/>
    <p:sldId id="341" r:id="rId27"/>
    <p:sldId id="342" r:id="rId28"/>
    <p:sldId id="340" r:id="rId29"/>
    <p:sldId id="319" r:id="rId30"/>
    <p:sldId id="322" r:id="rId31"/>
    <p:sldId id="336" r:id="rId32"/>
    <p:sldId id="312" r:id="rId33"/>
    <p:sldId id="330" r:id="rId34"/>
    <p:sldId id="323" r:id="rId35"/>
    <p:sldId id="313" r:id="rId36"/>
    <p:sldId id="324" r:id="rId37"/>
    <p:sldId id="314" r:id="rId38"/>
    <p:sldId id="325" r:id="rId39"/>
    <p:sldId id="315" r:id="rId40"/>
    <p:sldId id="337" r:id="rId41"/>
    <p:sldId id="326" r:id="rId42"/>
    <p:sldId id="316" r:id="rId43"/>
    <p:sldId id="327" r:id="rId44"/>
    <p:sldId id="328" r:id="rId45"/>
    <p:sldId id="317" r:id="rId46"/>
    <p:sldId id="318" r:id="rId47"/>
    <p:sldId id="329" r:id="rId48"/>
    <p:sldId id="301" r:id="rId49"/>
    <p:sldId id="300" r:id="rId50"/>
    <p:sldId id="302" r:id="rId51"/>
    <p:sldId id="345" r:id="rId52"/>
    <p:sldId id="321" r:id="rId53"/>
    <p:sldId id="296" r:id="rId54"/>
    <p:sldId id="344" r:id="rId55"/>
    <p:sldId id="28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8C8"/>
    <a:srgbClr val="ECB6B6"/>
    <a:srgbClr val="0000FF"/>
    <a:srgbClr val="D95319"/>
    <a:srgbClr val="2987C7"/>
    <a:srgbClr val="EDB120"/>
    <a:srgbClr val="EEB429"/>
    <a:srgbClr val="DE6836"/>
    <a:srgbClr val="EDB01F"/>
    <a:srgbClr val="007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00BFC-899B-410A-8AEE-9104E446C609}" v="181" dt="2023-02-24T19:30:43.785"/>
    <p1510:client id="{02AC717F-C75D-42FB-9DE7-D06DA53F0F00}" v="2" dt="2023-02-24T18:04:34.593"/>
    <p1510:client id="{2276CAF7-6E72-4303-BE23-8243C237DB30}" v="601" dt="2023-02-23T19:36:03.843"/>
    <p1510:client id="{2EC5EA4C-13F9-E7A3-C860-3E78C32A792D}" v="12" dt="2023-02-24T18:00:35.520"/>
    <p1510:client id="{34C0FD10-4D14-347E-1798-7CF132446834}" v="67" dt="2023-02-23T20:11:08.289"/>
    <p1510:client id="{39C62834-BC0B-98D1-E081-47555BFBF583}" v="19" dt="2023-02-25T07:07:02.661"/>
    <p1510:client id="{41CA22C7-3B01-D18C-6AA6-129B246D6E9C}" v="164" dt="2023-02-24T18:54:29.399"/>
    <p1510:client id="{44A616A5-6140-4EBA-A402-CECEB3A30AE5}" v="101" dt="2023-02-24T14:05:56.865"/>
    <p1510:client id="{4E898780-138E-43C7-B73D-6C50B446CA43}" v="201" dt="2023-02-24T04:52:26.372"/>
    <p1510:client id="{53F3A849-5E10-8B92-4E0D-34A45E9F9DA0}" v="10" dt="2023-02-24T12:48:16.768"/>
    <p1510:client id="{5E4FB3CD-ED9B-4985-AA85-AEF5D784FC4E}" v="21" dt="2023-02-24T11:45:15.533"/>
    <p1510:client id="{6608B77C-AA3C-4068-8555-07A95F960B61}" v="431" dt="2023-02-23T21:59:50.923"/>
    <p1510:client id="{6878505D-45AA-4532-B62C-451FD23A0BD6}" v="12" dt="2023-02-23T22:06:06.643"/>
    <p1510:client id="{6FF2CDF9-EE95-932B-3B40-3E77C0AC6C11}" v="7" dt="2023-02-24T13:29:37.855"/>
    <p1510:client id="{7B7B88CB-9440-4ED6-B717-9BB786F1528A}" v="48" dt="2023-02-25T05:13:51.979"/>
    <p1510:client id="{810A610B-1EA9-40C2-B273-C0F0CFF76B67}" v="99" dt="2023-03-04T05:46:21.625"/>
    <p1510:client id="{85D4704E-1A35-BADD-60F2-C2EA0E56E321}" v="23" dt="2023-02-24T12:56:23.740"/>
    <p1510:client id="{909449EA-9D96-2E57-A124-1E2247F1F9DE}" v="34" dt="2023-02-23T19:07:40.413"/>
    <p1510:client id="{94495C39-4A68-4C53-BB6D-2849DC96DB86}" v="6" dt="2023-02-24T05:01:19.442"/>
    <p1510:client id="{C088CA0F-1387-2CDD-454F-E9B415425F07}" v="29" dt="2023-03-01T22:44:26.052"/>
    <p1510:client id="{CD66045C-7F3E-4DD8-B01E-85EC540A8C2E}" v="107" dt="2023-02-23T19:18:08.369"/>
    <p1510:client id="{D3E08A83-DCB5-4189-8C83-DC168CA0624B}" v="53" dt="2023-02-24T13:27:34.947"/>
    <p1510:client id="{D4EA38AC-9966-4CDB-B22E-87E5E6B72EE1}" v="135" dt="2023-02-24T03:45:14.014"/>
    <p1510:client id="{E74139D5-3790-509E-FB4D-E8D45A62B2DC}" v="40" dt="2023-02-24T06:26:38.924"/>
    <p1510:client id="{E8D4889C-8D11-DA70-9ED7-16AA65E179AF}" v="8" dt="2023-02-23T18:53:55.915"/>
    <p1510:client id="{F2AAC25D-A838-49F5-968B-509F3BBF511C}" v="192" dt="2023-02-24T09:09:55.761"/>
    <p1510:client id="{FE7DF4EA-3FD8-4C97-96BD-23D5614FEE2B}" v="11" dt="2023-02-25T07:35:42.873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601E2-DECD-49F4-8037-DC1E72A6EE3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1854EA-76A4-4C32-B7AE-8E6E40CE3362}">
      <dgm:prSet/>
      <dgm:spPr/>
      <dgm:t>
        <a:bodyPr/>
        <a:lstStyle/>
        <a:p>
          <a:pPr rtl="0"/>
          <a:r>
            <a:rPr lang="en-US" b="0" i="0"/>
            <a:t>Special thanks to honorable </a:t>
          </a:r>
          <a:r>
            <a:rPr lang="en-US" b="1" err="1"/>
            <a:t>Yeasir</a:t>
          </a:r>
          <a:r>
            <a:rPr lang="en-US" b="1"/>
            <a:t> Arafat</a:t>
          </a:r>
          <a:r>
            <a:rPr lang="en-US" b="1">
              <a:latin typeface="Calibri Light" panose="020F0302020204030204"/>
            </a:rPr>
            <a:t> Sir</a:t>
          </a:r>
          <a:r>
            <a:rPr lang="en-US" b="0" i="0">
              <a:latin typeface="Calibri Light" panose="020F0302020204030204"/>
            </a:rPr>
            <a:t> for</a:t>
          </a:r>
          <a:r>
            <a:rPr lang="en-US" b="0" i="0"/>
            <a:t> </a:t>
          </a:r>
          <a:r>
            <a:rPr lang="en-US" b="0" i="0">
              <a:latin typeface="Calibri Light" panose="020F0302020204030204"/>
            </a:rPr>
            <a:t>giving</a:t>
          </a:r>
          <a:r>
            <a:rPr lang="en-US" b="0" i="0"/>
            <a:t> us</a:t>
          </a:r>
          <a:r>
            <a:rPr lang="en-US" b="0" i="0">
              <a:latin typeface="Calibri Light" panose="020F0302020204030204"/>
            </a:rPr>
            <a:t> an</a:t>
          </a:r>
          <a:r>
            <a:rPr lang="en-US" b="0" i="0"/>
            <a:t> opportunity to present</a:t>
          </a:r>
          <a:r>
            <a:rPr lang="en-US" b="0" i="0">
              <a:latin typeface="Calibri Light" panose="020F0302020204030204"/>
            </a:rPr>
            <a:t> our project</a:t>
          </a:r>
          <a:r>
            <a:rPr lang="en-US" b="0" i="0"/>
            <a:t> and enhancing our knowledge and experience</a:t>
          </a:r>
          <a:r>
            <a:rPr lang="en-US" b="0" i="0">
              <a:latin typeface="Calibri Light" panose="020F0302020204030204"/>
            </a:rPr>
            <a:t> in the field of Electrical Systems Designing</a:t>
          </a:r>
          <a:r>
            <a:rPr lang="en-US" b="0" i="0"/>
            <a:t>.</a:t>
          </a:r>
          <a:r>
            <a:rPr lang="en-US"/>
            <a:t>  </a:t>
          </a:r>
        </a:p>
      </dgm:t>
    </dgm:pt>
    <dgm:pt modelId="{4DB6587B-0AF0-4375-8760-3083C4989011}" type="parTrans" cxnId="{46B0DE04-ED60-432D-B602-372C6672DCA7}">
      <dgm:prSet/>
      <dgm:spPr/>
      <dgm:t>
        <a:bodyPr/>
        <a:lstStyle/>
        <a:p>
          <a:endParaRPr lang="en-US"/>
        </a:p>
      </dgm:t>
    </dgm:pt>
    <dgm:pt modelId="{AA9A09B8-5D63-4724-B1E6-4069A87B6B35}" type="sibTrans" cxnId="{46B0DE04-ED60-432D-B602-372C6672DCA7}">
      <dgm:prSet/>
      <dgm:spPr/>
      <dgm:t>
        <a:bodyPr/>
        <a:lstStyle/>
        <a:p>
          <a:endParaRPr lang="en-US"/>
        </a:p>
      </dgm:t>
    </dgm:pt>
    <dgm:pt modelId="{F2489D33-0710-4111-BAB3-5E70E1AF6B31}" type="pres">
      <dgm:prSet presAssocID="{31E601E2-DECD-49F4-8037-DC1E72A6EE3C}" presName="vert0" presStyleCnt="0">
        <dgm:presLayoutVars>
          <dgm:dir/>
          <dgm:animOne val="branch"/>
          <dgm:animLvl val="lvl"/>
        </dgm:presLayoutVars>
      </dgm:prSet>
      <dgm:spPr/>
    </dgm:pt>
    <dgm:pt modelId="{7C8B91B3-9533-41E4-8B53-322F1348E42E}" type="pres">
      <dgm:prSet presAssocID="{261854EA-76A4-4C32-B7AE-8E6E40CE3362}" presName="thickLine" presStyleLbl="alignNode1" presStyleIdx="0" presStyleCnt="1"/>
      <dgm:spPr/>
    </dgm:pt>
    <dgm:pt modelId="{4FA63135-C8B5-45AA-A5EB-DA65EA161FCF}" type="pres">
      <dgm:prSet presAssocID="{261854EA-76A4-4C32-B7AE-8E6E40CE3362}" presName="horz1" presStyleCnt="0"/>
      <dgm:spPr/>
    </dgm:pt>
    <dgm:pt modelId="{080A0614-782C-4494-9424-8C5211B5FC8C}" type="pres">
      <dgm:prSet presAssocID="{261854EA-76A4-4C32-B7AE-8E6E40CE3362}" presName="tx1" presStyleLbl="revTx" presStyleIdx="0" presStyleCnt="1"/>
      <dgm:spPr/>
    </dgm:pt>
    <dgm:pt modelId="{B5706D97-FF69-48CF-8282-AEF4A44F5E7F}" type="pres">
      <dgm:prSet presAssocID="{261854EA-76A4-4C32-B7AE-8E6E40CE3362}" presName="vert1" presStyleCnt="0"/>
      <dgm:spPr/>
    </dgm:pt>
  </dgm:ptLst>
  <dgm:cxnLst>
    <dgm:cxn modelId="{46B0DE04-ED60-432D-B602-372C6672DCA7}" srcId="{31E601E2-DECD-49F4-8037-DC1E72A6EE3C}" destId="{261854EA-76A4-4C32-B7AE-8E6E40CE3362}" srcOrd="0" destOrd="0" parTransId="{4DB6587B-0AF0-4375-8760-3083C4989011}" sibTransId="{AA9A09B8-5D63-4724-B1E6-4069A87B6B35}"/>
    <dgm:cxn modelId="{894D4030-6DDB-4CDD-8FA6-53D514EB008C}" type="presOf" srcId="{31E601E2-DECD-49F4-8037-DC1E72A6EE3C}" destId="{F2489D33-0710-4111-BAB3-5E70E1AF6B31}" srcOrd="0" destOrd="0" presId="urn:microsoft.com/office/officeart/2008/layout/LinedList"/>
    <dgm:cxn modelId="{465C08FA-BC31-4CD3-9CE2-90E83127492C}" type="presOf" srcId="{261854EA-76A4-4C32-B7AE-8E6E40CE3362}" destId="{080A0614-782C-4494-9424-8C5211B5FC8C}" srcOrd="0" destOrd="0" presId="urn:microsoft.com/office/officeart/2008/layout/LinedList"/>
    <dgm:cxn modelId="{E5CE23BF-BAD4-43C9-B873-5C574521160A}" type="presParOf" srcId="{F2489D33-0710-4111-BAB3-5E70E1AF6B31}" destId="{7C8B91B3-9533-41E4-8B53-322F1348E42E}" srcOrd="0" destOrd="0" presId="urn:microsoft.com/office/officeart/2008/layout/LinedList"/>
    <dgm:cxn modelId="{A311140F-68E8-43A5-8E77-B1911421E30F}" type="presParOf" srcId="{F2489D33-0710-4111-BAB3-5E70E1AF6B31}" destId="{4FA63135-C8B5-45AA-A5EB-DA65EA161FCF}" srcOrd="1" destOrd="0" presId="urn:microsoft.com/office/officeart/2008/layout/LinedList"/>
    <dgm:cxn modelId="{DD447D4E-98B1-440F-B8BB-AA9294CB0D82}" type="presParOf" srcId="{4FA63135-C8B5-45AA-A5EB-DA65EA161FCF}" destId="{080A0614-782C-4494-9424-8C5211B5FC8C}" srcOrd="0" destOrd="0" presId="urn:microsoft.com/office/officeart/2008/layout/LinedList"/>
    <dgm:cxn modelId="{BE71D36F-45E5-4C75-BB0D-084FC14CB2D0}" type="presParOf" srcId="{4FA63135-C8B5-45AA-A5EB-DA65EA161FCF}" destId="{B5706D97-FF69-48CF-8282-AEF4A44F5E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E601E2-DECD-49F4-8037-DC1E72A6EE3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1854EA-76A4-4C32-B7AE-8E6E40CE3362}">
      <dgm:prSet/>
      <dgm:spPr/>
      <dgm:t>
        <a:bodyPr/>
        <a:lstStyle/>
        <a:p>
          <a:pPr algn="just" rtl="0"/>
          <a:r>
            <a:rPr lang="en-US" b="0" i="0">
              <a:latin typeface="+mn-lt"/>
            </a:rPr>
            <a:t>Also, a ton of thanks goes to honorable </a:t>
          </a:r>
          <a:r>
            <a:rPr lang="en-US" b="1" i="0" err="1">
              <a:latin typeface="+mn-lt"/>
            </a:rPr>
            <a:t>Ashiqur</a:t>
          </a:r>
          <a:r>
            <a:rPr lang="en-US" b="1" i="0">
              <a:latin typeface="+mn-lt"/>
            </a:rPr>
            <a:t> Rasul</a:t>
          </a:r>
          <a:r>
            <a:rPr lang="en-US" b="1">
              <a:latin typeface="+mn-lt"/>
            </a:rPr>
            <a:t> </a:t>
          </a:r>
          <a:r>
            <a:rPr lang="en-US">
              <a:latin typeface="+mn-lt"/>
            </a:rPr>
            <a:t>Sir</a:t>
          </a:r>
          <a:r>
            <a:rPr lang="en-US" b="0" i="0">
              <a:latin typeface="+mn-lt"/>
            </a:rPr>
            <a:t> for helping us to gain knowledge about CAD and how to use it for ESD drawings.</a:t>
          </a:r>
          <a:r>
            <a:rPr lang="en-US">
              <a:latin typeface="+mn-lt"/>
            </a:rPr>
            <a:t> Without his advice, our project couldn't have probably come this far.</a:t>
          </a:r>
        </a:p>
      </dgm:t>
    </dgm:pt>
    <dgm:pt modelId="{4DB6587B-0AF0-4375-8760-3083C4989011}" type="parTrans" cxnId="{46B0DE04-ED60-432D-B602-372C6672DCA7}">
      <dgm:prSet/>
      <dgm:spPr/>
      <dgm:t>
        <a:bodyPr/>
        <a:lstStyle/>
        <a:p>
          <a:endParaRPr lang="en-US"/>
        </a:p>
      </dgm:t>
    </dgm:pt>
    <dgm:pt modelId="{AA9A09B8-5D63-4724-B1E6-4069A87B6B35}" type="sibTrans" cxnId="{46B0DE04-ED60-432D-B602-372C6672DCA7}">
      <dgm:prSet/>
      <dgm:spPr/>
      <dgm:t>
        <a:bodyPr/>
        <a:lstStyle/>
        <a:p>
          <a:endParaRPr lang="en-US"/>
        </a:p>
      </dgm:t>
    </dgm:pt>
    <dgm:pt modelId="{F2489D33-0710-4111-BAB3-5E70E1AF6B31}" type="pres">
      <dgm:prSet presAssocID="{31E601E2-DECD-49F4-8037-DC1E72A6EE3C}" presName="vert0" presStyleCnt="0">
        <dgm:presLayoutVars>
          <dgm:dir/>
          <dgm:animOne val="branch"/>
          <dgm:animLvl val="lvl"/>
        </dgm:presLayoutVars>
      </dgm:prSet>
      <dgm:spPr/>
    </dgm:pt>
    <dgm:pt modelId="{7C8B91B3-9533-41E4-8B53-322F1348E42E}" type="pres">
      <dgm:prSet presAssocID="{261854EA-76A4-4C32-B7AE-8E6E40CE3362}" presName="thickLine" presStyleLbl="alignNode1" presStyleIdx="0" presStyleCnt="1"/>
      <dgm:spPr/>
    </dgm:pt>
    <dgm:pt modelId="{4FA63135-C8B5-45AA-A5EB-DA65EA161FCF}" type="pres">
      <dgm:prSet presAssocID="{261854EA-76A4-4C32-B7AE-8E6E40CE3362}" presName="horz1" presStyleCnt="0"/>
      <dgm:spPr/>
    </dgm:pt>
    <dgm:pt modelId="{080A0614-782C-4494-9424-8C5211B5FC8C}" type="pres">
      <dgm:prSet presAssocID="{261854EA-76A4-4C32-B7AE-8E6E40CE3362}" presName="tx1" presStyleLbl="revTx" presStyleIdx="0" presStyleCnt="1"/>
      <dgm:spPr/>
    </dgm:pt>
    <dgm:pt modelId="{B5706D97-FF69-48CF-8282-AEF4A44F5E7F}" type="pres">
      <dgm:prSet presAssocID="{261854EA-76A4-4C32-B7AE-8E6E40CE3362}" presName="vert1" presStyleCnt="0"/>
      <dgm:spPr/>
    </dgm:pt>
  </dgm:ptLst>
  <dgm:cxnLst>
    <dgm:cxn modelId="{46B0DE04-ED60-432D-B602-372C6672DCA7}" srcId="{31E601E2-DECD-49F4-8037-DC1E72A6EE3C}" destId="{261854EA-76A4-4C32-B7AE-8E6E40CE3362}" srcOrd="0" destOrd="0" parTransId="{4DB6587B-0AF0-4375-8760-3083C4989011}" sibTransId="{AA9A09B8-5D63-4724-B1E6-4069A87B6B35}"/>
    <dgm:cxn modelId="{894D4030-6DDB-4CDD-8FA6-53D514EB008C}" type="presOf" srcId="{31E601E2-DECD-49F4-8037-DC1E72A6EE3C}" destId="{F2489D33-0710-4111-BAB3-5E70E1AF6B31}" srcOrd="0" destOrd="0" presId="urn:microsoft.com/office/officeart/2008/layout/LinedList"/>
    <dgm:cxn modelId="{465C08FA-BC31-4CD3-9CE2-90E83127492C}" type="presOf" srcId="{261854EA-76A4-4C32-B7AE-8E6E40CE3362}" destId="{080A0614-782C-4494-9424-8C5211B5FC8C}" srcOrd="0" destOrd="0" presId="urn:microsoft.com/office/officeart/2008/layout/LinedList"/>
    <dgm:cxn modelId="{E5CE23BF-BAD4-43C9-B873-5C574521160A}" type="presParOf" srcId="{F2489D33-0710-4111-BAB3-5E70E1AF6B31}" destId="{7C8B91B3-9533-41E4-8B53-322F1348E42E}" srcOrd="0" destOrd="0" presId="urn:microsoft.com/office/officeart/2008/layout/LinedList"/>
    <dgm:cxn modelId="{A311140F-68E8-43A5-8E77-B1911421E30F}" type="presParOf" srcId="{F2489D33-0710-4111-BAB3-5E70E1AF6B31}" destId="{4FA63135-C8B5-45AA-A5EB-DA65EA161FCF}" srcOrd="1" destOrd="0" presId="urn:microsoft.com/office/officeart/2008/layout/LinedList"/>
    <dgm:cxn modelId="{DD447D4E-98B1-440F-B8BB-AA9294CB0D82}" type="presParOf" srcId="{4FA63135-C8B5-45AA-A5EB-DA65EA161FCF}" destId="{080A0614-782C-4494-9424-8C5211B5FC8C}" srcOrd="0" destOrd="0" presId="urn:microsoft.com/office/officeart/2008/layout/LinedList"/>
    <dgm:cxn modelId="{BE71D36F-45E5-4C75-BB0D-084FC14CB2D0}" type="presParOf" srcId="{4FA63135-C8B5-45AA-A5EB-DA65EA161FCF}" destId="{B5706D97-FF69-48CF-8282-AEF4A44F5E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B91B3-9533-41E4-8B53-322F1348E42E}">
      <dsp:nvSpPr>
        <dsp:cNvPr id="0" name=""/>
        <dsp:cNvSpPr/>
      </dsp:nvSpPr>
      <dsp:spPr>
        <a:xfrm>
          <a:off x="0" y="0"/>
          <a:ext cx="69532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A0614-782C-4494-9424-8C5211B5FC8C}">
      <dsp:nvSpPr>
        <dsp:cNvPr id="0" name=""/>
        <dsp:cNvSpPr/>
      </dsp:nvSpPr>
      <dsp:spPr>
        <a:xfrm>
          <a:off x="0" y="0"/>
          <a:ext cx="6953239" cy="28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Special thanks to honorable </a:t>
          </a:r>
          <a:r>
            <a:rPr lang="en-US" sz="3400" b="1" kern="1200" err="1"/>
            <a:t>Yeasir</a:t>
          </a:r>
          <a:r>
            <a:rPr lang="en-US" sz="3400" b="1" kern="1200"/>
            <a:t> Arafat</a:t>
          </a:r>
          <a:r>
            <a:rPr lang="en-US" sz="3400" b="1" kern="1200">
              <a:latin typeface="Calibri Light" panose="020F0302020204030204"/>
            </a:rPr>
            <a:t> Sir</a:t>
          </a:r>
          <a:r>
            <a:rPr lang="en-US" sz="3400" b="0" i="0" kern="1200">
              <a:latin typeface="Calibri Light" panose="020F0302020204030204"/>
            </a:rPr>
            <a:t> for</a:t>
          </a:r>
          <a:r>
            <a:rPr lang="en-US" sz="3400" b="0" i="0" kern="1200"/>
            <a:t> </a:t>
          </a:r>
          <a:r>
            <a:rPr lang="en-US" sz="3400" b="0" i="0" kern="1200">
              <a:latin typeface="Calibri Light" panose="020F0302020204030204"/>
            </a:rPr>
            <a:t>giving</a:t>
          </a:r>
          <a:r>
            <a:rPr lang="en-US" sz="3400" b="0" i="0" kern="1200"/>
            <a:t> us</a:t>
          </a:r>
          <a:r>
            <a:rPr lang="en-US" sz="3400" b="0" i="0" kern="1200">
              <a:latin typeface="Calibri Light" panose="020F0302020204030204"/>
            </a:rPr>
            <a:t> an</a:t>
          </a:r>
          <a:r>
            <a:rPr lang="en-US" sz="3400" b="0" i="0" kern="1200"/>
            <a:t> opportunity to present</a:t>
          </a:r>
          <a:r>
            <a:rPr lang="en-US" sz="3400" b="0" i="0" kern="1200">
              <a:latin typeface="Calibri Light" panose="020F0302020204030204"/>
            </a:rPr>
            <a:t> our project</a:t>
          </a:r>
          <a:r>
            <a:rPr lang="en-US" sz="3400" b="0" i="0" kern="1200"/>
            <a:t> and enhancing our knowledge and experience</a:t>
          </a:r>
          <a:r>
            <a:rPr lang="en-US" sz="3400" b="0" i="0" kern="1200">
              <a:latin typeface="Calibri Light" panose="020F0302020204030204"/>
            </a:rPr>
            <a:t> in the field of Electrical Systems Designing</a:t>
          </a:r>
          <a:r>
            <a:rPr lang="en-US" sz="3400" b="0" i="0" kern="1200"/>
            <a:t>.</a:t>
          </a:r>
          <a:r>
            <a:rPr lang="en-US" sz="3400" kern="1200"/>
            <a:t>  </a:t>
          </a:r>
        </a:p>
      </dsp:txBody>
      <dsp:txXfrm>
        <a:off x="0" y="0"/>
        <a:ext cx="6953239" cy="2800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B91B3-9533-41E4-8B53-322F1348E42E}">
      <dsp:nvSpPr>
        <dsp:cNvPr id="0" name=""/>
        <dsp:cNvSpPr/>
      </dsp:nvSpPr>
      <dsp:spPr>
        <a:xfrm>
          <a:off x="0" y="0"/>
          <a:ext cx="69532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A0614-782C-4494-9424-8C5211B5FC8C}">
      <dsp:nvSpPr>
        <dsp:cNvPr id="0" name=""/>
        <dsp:cNvSpPr/>
      </dsp:nvSpPr>
      <dsp:spPr>
        <a:xfrm>
          <a:off x="0" y="0"/>
          <a:ext cx="6953239" cy="280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just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>
              <a:latin typeface="+mn-lt"/>
            </a:rPr>
            <a:t>Also, a ton of thanks goes to honorable </a:t>
          </a:r>
          <a:r>
            <a:rPr lang="en-US" sz="3000" b="1" i="0" kern="1200" err="1">
              <a:latin typeface="+mn-lt"/>
            </a:rPr>
            <a:t>Ashiqur</a:t>
          </a:r>
          <a:r>
            <a:rPr lang="en-US" sz="3000" b="1" i="0" kern="1200">
              <a:latin typeface="+mn-lt"/>
            </a:rPr>
            <a:t> Rasul</a:t>
          </a:r>
          <a:r>
            <a:rPr lang="en-US" sz="3000" b="1" kern="1200">
              <a:latin typeface="+mn-lt"/>
            </a:rPr>
            <a:t> </a:t>
          </a:r>
          <a:r>
            <a:rPr lang="en-US" sz="3000" kern="1200">
              <a:latin typeface="+mn-lt"/>
            </a:rPr>
            <a:t>Sir</a:t>
          </a:r>
          <a:r>
            <a:rPr lang="en-US" sz="3000" b="0" i="0" kern="1200">
              <a:latin typeface="+mn-lt"/>
            </a:rPr>
            <a:t> for helping us to gain knowledge about CAD and how to use it for ESD drawings.</a:t>
          </a:r>
          <a:r>
            <a:rPr lang="en-US" sz="3000" kern="1200">
              <a:latin typeface="+mn-lt"/>
            </a:rPr>
            <a:t> Without his advice, our project couldn't have probably come this far.</a:t>
          </a:r>
        </a:p>
      </dsp:txBody>
      <dsp:txXfrm>
        <a:off x="0" y="0"/>
        <a:ext cx="6953239" cy="2800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02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10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0 24575,'-4'0'0,"-2"5"0,1 5 0,0 6 0,2 4 0,1 3 0,1 3 0,1 1 0,0 0 0,0 0 0,0 0 0,0-5-8191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4T09:33:2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701 501 24575,'-27'-26'0,"20"21"0,0-1 0,0 0 0,1-1 0,0 0 0,0 0 0,1 0 0,-7-12 0,-32-69 0,44 86 0,-1 0 0,1 0 0,-1 0 0,1 0 0,0 0 0,-1 0 0,1 0 0,0 0 0,0 1 0,1-1 0,-1 0 0,0 0 0,1 0 0,-1 0 0,1 0 0,-1 0 0,1 1 0,0-1 0,0 0 0,0 0 0,0 1 0,0-1 0,0 1 0,0-1 0,1 1 0,-1-1 0,0 1 0,1 0 0,-1 0 0,4-2 0,5-5 0,0 2 0,0-1 0,20-7 0,34-10 0,1 2 0,1 4 0,83-13 0,-107 23 0,-1 2 0,81-2 0,-117 10 0,-11 2 0,-20 7 0,19-9 0,-520 160 0,-14-42 0,476-106 0,34-8 0,27-8 0,8-3 0,13-6 0,257-106 0,-202 90 0,615-214 0,-1307 469 0,250-87 0,361-138 0,11-4 0,22-8 0,40-15 0,201-76 0,-231 84 0,-26 12 0,1 0 0,-1 0 0,0 1 0,18-5 0,-25 8 0,-1 0 0,1 1 0,-1-1 0,1 0 0,-1 1 0,1-1 0,-1 0 0,0 1 0,1-1 0,-1 1 0,0-1 0,1 0 0,-1 1 0,0-1 0,0 1 0,1-1 0,-1 1 0,0-1 0,0 1 0,0-1 0,0 1 0,0-1 0,0 1 0,1-1 0,-1 1 0,0-1 0,-1 1 0,1-1 0,0 1 0,0-1 0,0 1 0,0-1 0,0 1 0,0-1 0,-1 1 0,1 0 0,-6 28 0,5-23 0,-1-2 0,3-20 0,3-24 0,3 12 0,-1 6 0,-2-1 0,0 1 0,2-47 0,-7 58 0,0-23 0,1 33 0,-1 0 0,1-1 0,0 1 0,1 0 0,-1 0 0,0-1 0,0 1 0,0 0 0,1 0 0,-1-1 0,1 1 0,-1 0 0,1 0 0,-1 0 0,1 0 0,0 0 0,-1 0 0,2-1 0,-1 1 0,0 1 0,-1 0 0,1 0 0,0 0 0,0 0 0,-1 0 0,1 0 0,0 0 0,-1 0 0,1 1 0,0-1 0,-1 0 0,1 0 0,0 0 0,-1 1 0,1-1 0,0 0 0,-1 1 0,1-1 0,-1 1 0,1-1 0,-1 1 0,1-1 0,-1 1 0,1-1 0,-1 1 0,1-1 0,-1 1 0,0 0 0,1-1 0,-1 1 0,0 0 0,0-1 0,1 1 0,-1 0 0,0-1 0,0 1 0,0 0 0,0-1 0,0 2 0,6 30 0,5 19 0,-8-42 0,-1 0 0,0 0 0,-1 0 0,2 17 0,-3-25 0,-5 77 0,4-73 0,1 1 0,-1-1 0,0 0 0,-1 0 0,1 0 0,-1-1 0,0 1 0,0 0 0,-1-1 0,1 1 0,-1-1 0,-6 8 0,8-11 0,0 0 0,1 0 0,-1-1 0,0 1 0,0 0 0,0 0 0,1-1 0,-1 1 0,0-1 0,0 1 0,0-1 0,0 1 0,0-1 0,0 1 0,0-1 0,0 0 0,0 0 0,0 1 0,0-1 0,0 0 0,-1 0 0,1 0 0,0 0 0,0 0 0,0-1 0,0 1 0,0 0 0,-1-1 0,1 0 0,0 0 0,0 0 0,-1 0 0,2-1 0,-1 1 0,0-1 0,0 1 0,0-1 0,1 1 0,-1-1 0,0 1 0,1-1 0,0 1 0,-1-1 0,1-3 0,-2-8 0,2-1 0,0 1 0,2-16 0,-1 22 0,0 0 0,1 1 0,0 0 0,0-1 0,1 1 0,-1 0 0,1 0 0,1 0 0,-1 1 0,1-1 0,0 1 0,1 0 0,-1 0 0,1 0 0,0 0 0,0 1 0,0 0 0,9-5 0,-13 8 0,0 1 0,0-1 0,0 1 0,0 0 0,0-1 0,0 1 0,0 0 0,0 0 0,1-1 0,-1 1 0,0 0 0,0 0 0,0 0 0,0 1 0,0-1 0,1 0 0,-1 0 0,0 1 0,0-1 0,0 0 0,0 1 0,0-1 0,0 1 0,0-1 0,0 1 0,1 1 0,0 0 0,-1 0 0,0-1 0,0 1 0,0 0 0,0 0 0,0 0 0,0 1 0,0-1 0,-1 0 0,1 0 0,-1 0 0,1 5 0,-1 0 0,0 0 0,0 0 0,0 0 0,-1 0 0,0 0 0,-1 0 0,-4 13 0,1-10 0,0-1 0,-1 0 0,-1 0 0,1-1 0,-1 1 0,-13 9 0,16-13 0,-1-1 0,1 0 0,-1 0 0,-1-1 0,1 1 0,0-1 0,-1 0 0,0-1 0,1 1 0,-1-1 0,0-1 0,-9 3 0,14-4 0,0 0 0,0 0 0,0 0 0,0 0 0,0 0 0,0 0 0,-1 0 0,1-1 0,0 1 0,1 0 0,-1-1 0,0 1 0,0 0 0,0-1 0,0 1 0,0-1 0,0 0 0,0 1 0,1-1 0,-1 0 0,0 1 0,0-1 0,1 0 0,-1 0 0,1 0 0,-1 1 0,0-1 0,1 0 0,0 0 0,-1 0 0,1 0 0,0 0 0,-1 0 0,1 0 0,0 0 0,0 0 0,0 0 0,0 0 0,0 0 0,0-2 0,0 1 0,0 0 0,0-1 0,1 1 0,-1 0 0,1-1 0,-1 1 0,1 0 0,0-1 0,0 1 0,0 0 0,0 0 0,0 0 0,0 0 0,1 0 0,-1 0 0,4-3 0,5-1 0,0 1 0,1 0 0,-1 0 0,1 1 0,0 1 0,1-1 0,-1 2 0,17-2 0,27-8 0,-35 5 0,11-3 0,-31 10 0,0 0 0,0 0 0,0 0 0,0 0 0,0 0 0,0 0 0,0 0 0,0 0 0,0 0 0,0 0 0,0 0 0,0 0 0,0 0 0,0 0 0,0 0 0,0 1 0,0-1 0,0 0 0,0 0 0,0 0 0,0 0 0,0 0 0,0 0 0,0 0 0,0 0 0,0 0 0,0 0 0,0 0 0,0 0 0,0 0 0,0 0 0,0 0 0,0 0 0,0 0 0,0 0 0,1 0 0,-1 0 0,0 0 0,0 0 0,0 0 0,0 0 0,0 0 0,0 0 0,0 0 0,0 0 0,-17 11 0,-270 167 0,245-153-1365,32-19-5461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81A2B-A793-4502-B1ED-258283ACC5A7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1C0D8-3231-4457-9C2E-7193D0BCA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3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E84A-9DB7-47F8-8B2A-6F37A1C4B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FBC2D-CB86-470E-B121-014E70CAC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4D7F4-E677-44A2-9C3C-96F5C9E3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8D253-5B3D-436D-979C-4F4CD5BFA41D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0C01-DE64-4C9D-A10A-5B28EE84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11D66-4A63-4039-8C37-54090542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4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6F2D3-2412-46A3-AC7E-B2810A61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468A6-C608-4633-90CE-4F9E8BA3A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0E828-1540-4944-813E-59578D730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3666F-30C3-4DA3-853B-4C35DF125114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0C02-B364-4325-B75C-BC4FCF5A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FDB95-926E-43DF-AA69-A6CF073B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070117-A35F-4F1A-8607-499929CA5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1B3C7-E8A3-442B-AA30-502438788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B0B5-4FBF-45C5-A548-3739B81C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33E-3B36-4F3B-B940-B8BF4B30224C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07FB-E7BD-4B72-8D18-7F8D025C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40EF7-9409-4A0C-B98C-14E05768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18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65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938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anchor="ctr"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5384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17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85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3866404" y="92946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593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53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64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A613A-93E9-4E84-908E-36E23A21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9F90E-65AA-438B-B05F-73DE6FAC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57298-193F-468F-8B45-EA0CE5BE1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6C6C-C4F2-4E0C-8C6C-6D17BBBE0C12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22174-1429-4E22-949B-3DF682139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D15F-BC01-4965-94E9-303504F6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58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63484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3866404" y="52254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0638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682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765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651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/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9601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6796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7494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5F10-7B15-4743-A631-F75333F03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929F3-4F9A-40AF-AE18-5F0E17EFE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53A94-DF70-4D6D-ADED-37D23419F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7D4A-957A-49A5-B4B1-577A52C99585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A2522-7F3B-43E1-8670-19B4D6C0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2B4A9-DF67-4A2D-8363-0C20B961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DAF8-01D3-4433-948A-92193042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E8D3C-2C8E-4606-AC68-4E9A0204F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2ED08-F5AB-42FF-BB1E-0A2ACCE31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4D06F-92A2-4E86-AA58-18E30F06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2FC8D-6722-4230-82DB-F9CC7DEF2C4A}" type="datetime1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18E7E-7780-4061-9D73-3280E6A7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6BEF0-7AA7-442A-A9FB-24C64F86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F9D3-70B4-4C1A-9DCB-D76E0C17C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5CBD0-FFB7-4360-927D-5B1CCBD67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32121-301C-4078-94F0-E41B832F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B18B1-A9AD-496A-9236-5773B242F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D8DCC-B079-42FF-8C13-C46B6694D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3E25D-A4F7-4A67-A9F8-305E8CF9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DD5A-1174-4CA4-B617-173297127517}" type="datetime1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21ABEB-831D-47BD-8F30-7278330F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3426C-1C19-427B-89E8-FE47B46A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0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8DCC-5819-4ABC-94E6-48301E97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775ED-2778-41A0-B378-47D60E9C0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7E37E-9B77-4F35-B09D-684640716634}" type="datetime1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ECE24-3C83-47A5-A429-08CAFB99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E02AA-DF48-4E93-BE60-4F531792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BEBE5-0B9D-4BBB-9961-28F669E04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C3F2-27D4-4922-8520-72337FAEFB1D}" type="datetime1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76C1D-8484-4911-B803-20495658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477D5-4173-4A73-9791-C66F9D52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9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07CC-1C34-45F0-952F-81695B43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4079-9D72-4344-AFBC-2013B3959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0D5AE-8CA2-4B03-81F3-A4390CFC6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DF00F-D7F5-4C45-A9CD-D3EEABF4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1120-961E-42B5-9A3E-B30F73621C10}" type="datetime1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F205F-F492-442E-A446-F4AD1CE2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236C1-1545-4712-A057-4E61BCA13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15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05A-56DB-4195-BF55-A3ABAE7F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6B921-E231-4DB9-B6C3-ABF56B9697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F4669-1F5E-4843-8781-DFC188FBB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0A0E5-6D08-468B-B1BF-F166640F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E21DD-2871-4D61-A196-3759B9BF5594}" type="datetime1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19747-1860-409D-AC36-98DAB6A9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451 || Ayan Biswas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77BBF-16CB-417D-9370-D03A17FE9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6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12265-EC38-42FE-AC4B-67CA2FCA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A88A9-CA28-4EFB-A586-711E601D7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2537-5F5B-4205-B9C6-2ED09E490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2655A-B6BD-4C21-BC8C-4E6BD97856DF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B3DD3-6417-4D19-937B-847FFEB66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EEE 451 || Ayan Biswas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248EA-3165-466E-AF18-554C65A0A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79A26-7318-497A-8E46-FB5E6069601C}" type="slidenum">
              <a:rPr lang="en-US" smtClean="0"/>
              <a:t>‹#›</a:t>
            </a:fld>
            <a:endParaRPr lang="en-US"/>
          </a:p>
        </p:txBody>
      </p:sp>
      <p:pic>
        <p:nvPicPr>
          <p:cNvPr id="7170" name="Picture 2" descr="Bangladesh University of Engineering and Technology - Wikipedia">
            <a:extLst>
              <a:ext uri="{FF2B5EF4-FFF2-40B4-BE49-F238E27FC236}">
                <a16:creationId xmlns:a16="http://schemas.microsoft.com/office/drawing/2014/main" id="{3C525AE3-11FF-D922-CF1A-61067AA434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674" y="28241"/>
            <a:ext cx="749801" cy="74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1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1363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59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205" y="3330282"/>
            <a:ext cx="6867144" cy="2386584"/>
          </a:xfrm>
        </p:spPr>
        <p:txBody>
          <a:bodyPr/>
          <a:lstStyle/>
          <a:p>
            <a:r>
              <a:rPr lang="en-US" sz="5400"/>
              <a:t>A project on Electrical Service Design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8889" y="3331701"/>
            <a:ext cx="3776472" cy="33185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latin typeface="Gill Sans Nova Light"/>
              </a:rPr>
              <a:t>a presentation by </a:t>
            </a:r>
            <a:endParaRPr lang="en-US" b="1"/>
          </a:p>
          <a:p>
            <a:r>
              <a:rPr lang="en-US" b="1">
                <a:latin typeface="Gill Sans Nova Light"/>
              </a:rPr>
              <a:t>1706007 – Md. Rafiqul Islam Rafi</a:t>
            </a:r>
          </a:p>
          <a:p>
            <a:r>
              <a:rPr lang="en-US" b="1">
                <a:latin typeface="Gill Sans Nova Light"/>
              </a:rPr>
              <a:t>1706008 – Sheikh Munim Hussain</a:t>
            </a:r>
          </a:p>
          <a:p>
            <a:r>
              <a:rPr lang="en-US" b="1">
                <a:latin typeface="Gill Sans Nova Light"/>
              </a:rPr>
              <a:t>1706009 – Jahid Hasan Tushar</a:t>
            </a:r>
          </a:p>
          <a:p>
            <a:r>
              <a:rPr lang="en-US" b="1">
                <a:latin typeface="Gill Sans Nova Light"/>
              </a:rPr>
              <a:t>1706017 – Md. Jahidul Hoq Emon</a:t>
            </a:r>
          </a:p>
          <a:p>
            <a:r>
              <a:rPr lang="en-US" b="1">
                <a:latin typeface="Gill Sans Nova Light"/>
              </a:rPr>
              <a:t>1706020 – Shafin Shadman Ahmed</a:t>
            </a:r>
          </a:p>
          <a:p>
            <a:r>
              <a:rPr lang="en-US" b="1">
                <a:latin typeface="Gill Sans Nova Light"/>
              </a:rPr>
              <a:t>1706032 – Ayan Biswas Pranta</a:t>
            </a:r>
          </a:p>
          <a:p>
            <a:r>
              <a:rPr lang="en-US" b="1">
                <a:latin typeface="Gill Sans Nova Light"/>
              </a:rPr>
              <a:t>1706033 – Azazul Islam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A6D9DC-0E4C-3D2F-A732-9DFEFFB90A70}"/>
              </a:ext>
            </a:extLst>
          </p:cNvPr>
          <p:cNvSpPr txBox="1"/>
          <p:nvPr/>
        </p:nvSpPr>
        <p:spPr>
          <a:xfrm>
            <a:off x="9944965" y="4294653"/>
            <a:ext cx="1985846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lix Titling"/>
                <a:ea typeface="+mn-ea"/>
                <a:cs typeface="+mn-cs"/>
              </a:rPr>
              <a:t>Group No:</a:t>
            </a:r>
            <a:endParaRPr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elix Titling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lix Titling"/>
                <a:ea typeface="+mn-ea"/>
                <a:cs typeface="+mn-cs"/>
              </a:rPr>
              <a:t>3</a:t>
            </a:r>
            <a:endParaRPr lang="en-US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elix Titling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9F50777-4851-DFD2-26C4-8C301F5B24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9239" b="29239"/>
          <a:stretch>
            <a:fillRect/>
          </a:stretch>
        </p:blipFill>
        <p:spPr>
          <a:xfrm>
            <a:off x="1289144" y="476474"/>
            <a:ext cx="9613711" cy="2327086"/>
          </a:xfrm>
        </p:spPr>
      </p:pic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10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Conduit Schedule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6262F6-82B8-DF93-2F86-EB33BC17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527" y="1021442"/>
            <a:ext cx="6080945" cy="52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5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" y="6356350"/>
            <a:ext cx="2743200" cy="365125"/>
          </a:xfrm>
        </p:spPr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2920" y="6356350"/>
            <a:ext cx="2743200" cy="365125"/>
          </a:xfrm>
        </p:spPr>
        <p:txBody>
          <a:bodyPr/>
          <a:lstStyle/>
          <a:p>
            <a:fld id="{9CB79A26-7318-497A-8E46-FB5E6069601C}" type="slidenum">
              <a:rPr lang="en-US" sz="1600" smtClean="0"/>
              <a:t>11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 Socket Layout – Ground Floor 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B4A87-F695-041C-0054-663EB7262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86" y="933062"/>
            <a:ext cx="10728308" cy="59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50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" y="6356350"/>
            <a:ext cx="2743200" cy="365125"/>
          </a:xfrm>
        </p:spPr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280" y="6356350"/>
            <a:ext cx="2743200" cy="365125"/>
          </a:xfrm>
        </p:spPr>
        <p:txBody>
          <a:bodyPr/>
          <a:lstStyle/>
          <a:p>
            <a:fld id="{9CB79A26-7318-497A-8E46-FB5E6069601C}" type="slidenum">
              <a:rPr lang="en-US" sz="1600" smtClean="0"/>
              <a:t>12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 Socket Layout – Typical Floor 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BE95C735-2F89-91A4-3D7E-E9E64173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77" y="1019915"/>
            <a:ext cx="7916213" cy="58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42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13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Conduit of TV, Telephone and Data Network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5CB36787-7FFA-A47A-4C93-2DCF5498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3" y="1069974"/>
            <a:ext cx="11024936" cy="44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76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14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Conduit of TV, Telephone and Data Network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33DE0222-536F-CFBD-EA14-E6826D25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4" y="1190062"/>
            <a:ext cx="10523620" cy="49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44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15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Calculation For Lightning Protection System</a:t>
            </a:r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Text, letter&#10;&#10;Description automatically generated">
            <a:extLst>
              <a:ext uri="{FF2B5EF4-FFF2-40B4-BE49-F238E27FC236}">
                <a16:creationId xmlns:a16="http://schemas.microsoft.com/office/drawing/2014/main" id="{953F5288-BBFE-E9BB-8458-A8931E40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243143"/>
            <a:ext cx="7846595" cy="46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0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16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Lightning Protection System</a:t>
            </a:r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Diagram&#10;&#10;Description automatically generated">
            <a:extLst>
              <a:ext uri="{FF2B5EF4-FFF2-40B4-BE49-F238E27FC236}">
                <a16:creationId xmlns:a16="http://schemas.microsoft.com/office/drawing/2014/main" id="{CE1685D9-17DA-5231-071E-E17A8BDDB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69" y="1334414"/>
            <a:ext cx="10663987" cy="49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38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17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Calculation for Light Bulbs and Fans(Typical Floor)</a:t>
            </a:r>
            <a:endParaRPr lang="en-GB" sz="2800">
              <a:solidFill>
                <a:schemeClr val="tx1"/>
              </a:solidFill>
              <a:ea typeface="+mn-lt"/>
              <a:cs typeface="+mn-lt"/>
            </a:endParaRPr>
          </a:p>
          <a:p>
            <a:pPr algn="l"/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Text, letter&#10;&#10;Description automatically generated">
            <a:extLst>
              <a:ext uri="{FF2B5EF4-FFF2-40B4-BE49-F238E27FC236}">
                <a16:creationId xmlns:a16="http://schemas.microsoft.com/office/drawing/2014/main" id="{682F41DE-CEE9-4A58-2D3A-586E02D31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78" y="1323133"/>
            <a:ext cx="9257370" cy="45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5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18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576465" cy="7681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Calculation for Light Bulbs and Fans(</a:t>
            </a:r>
            <a:r>
              <a:rPr lang="en-GB" sz="2800">
                <a:solidFill>
                  <a:schemeClr val="tx1"/>
                </a:solidFill>
                <a:latin typeface="Helvetica"/>
                <a:ea typeface="+mn-lt"/>
                <a:cs typeface="Helvetica"/>
              </a:rPr>
              <a:t>Typical Floor Contd.</a:t>
            </a:r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)</a:t>
            </a:r>
            <a:endParaRPr lang="en-GB" sz="2800">
              <a:solidFill>
                <a:schemeClr val="tx1"/>
              </a:solidFill>
              <a:ea typeface="+mn-lt"/>
              <a:cs typeface="+mn-lt"/>
            </a:endParaRPr>
          </a:p>
          <a:p>
            <a:pPr algn="l"/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8" descr="Text&#10;&#10;Description automatically generated">
            <a:extLst>
              <a:ext uri="{FF2B5EF4-FFF2-40B4-BE49-F238E27FC236}">
                <a16:creationId xmlns:a16="http://schemas.microsoft.com/office/drawing/2014/main" id="{E13B3F6F-BD38-5C04-D94F-B65F2CDD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44" y="1337351"/>
            <a:ext cx="10744199" cy="42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47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19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9786586" cy="7681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Calculation for Light Bulbs and Fans(Typical Floor Contd.)</a:t>
            </a:r>
            <a:endParaRPr lang="en-GB" sz="2800">
              <a:solidFill>
                <a:schemeClr val="tx1"/>
              </a:solidFill>
              <a:ea typeface="+mn-lt"/>
              <a:cs typeface="+mn-lt"/>
            </a:endParaRPr>
          </a:p>
          <a:p>
            <a:pPr algn="l"/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0AA8E59-825E-9066-E994-71A9C989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645" y="1881185"/>
            <a:ext cx="6265126" cy="1144162"/>
          </a:xfrm>
          <a:prstGeom prst="rect">
            <a:avLst/>
          </a:prstGeom>
        </p:spPr>
      </p:pic>
      <p:pic>
        <p:nvPicPr>
          <p:cNvPr id="10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4D5363F-2213-46EE-81A2-A2C680A9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41" y="3680135"/>
            <a:ext cx="4904445" cy="1662925"/>
          </a:xfrm>
          <a:prstGeom prst="rect">
            <a:avLst/>
          </a:prstGeom>
        </p:spPr>
      </p:pic>
      <p:pic>
        <p:nvPicPr>
          <p:cNvPr id="2" name="Picture 10" descr="Table&#10;&#10;Description automatically generated">
            <a:extLst>
              <a:ext uri="{FF2B5EF4-FFF2-40B4-BE49-F238E27FC236}">
                <a16:creationId xmlns:a16="http://schemas.microsoft.com/office/drawing/2014/main" id="{A9034780-9B38-7C1C-2C91-2B65B05DD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22" y="1251836"/>
            <a:ext cx="5094248" cy="492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8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C86B-6034-42C1-9269-A89560CF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9991-F660-4A18-8F49-E432FB1B6809}" type="datetime1">
              <a:rPr lang="en-US" sz="1600" smtClean="0">
                <a:latin typeface="Helvetica" panose="020B0604020202020204" pitchFamily="34" charset="0"/>
                <a:cs typeface="Helvetica" panose="020B0604020202020204" pitchFamily="34" charset="0"/>
              </a:rPr>
              <a:t>3/4/2023</a:t>
            </a:fld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9AC4B-17A9-4955-800B-03957987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997AE-B547-449C-A425-F9245C7FECD6}" type="slidenum">
              <a:rPr lang="en-US" sz="1600" smtClean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fld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84881E-31C6-46DC-BA2A-8C22DE4963F8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8">
            <a:extLst>
              <a:ext uri="{FF2B5EF4-FFF2-40B4-BE49-F238E27FC236}">
                <a16:creationId xmlns:a16="http://schemas.microsoft.com/office/drawing/2014/main" id="{59B38CE2-DDE6-C348-A5D4-E2ECB492B17C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 Electrical Service Design?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E8E50-BBBA-2072-44CF-14E09329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5643"/>
            <a:ext cx="4114800" cy="365125"/>
          </a:xfrm>
        </p:spPr>
        <p:txBody>
          <a:bodyPr/>
          <a:lstStyle/>
          <a:p>
            <a:r>
              <a:rPr lang="en-US" sz="1600">
                <a:latin typeface="Helvetica"/>
                <a:cs typeface="Helvetica"/>
              </a:rPr>
              <a:t>EEE 414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675FF-6A2C-E64D-CD48-8F6B5AD7F50A}"/>
              </a:ext>
            </a:extLst>
          </p:cNvPr>
          <p:cNvSpPr txBox="1"/>
          <p:nvPr/>
        </p:nvSpPr>
        <p:spPr>
          <a:xfrm>
            <a:off x="322204" y="1105370"/>
            <a:ext cx="1171692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3600">
                <a:cs typeface="Calibri" panose="020F0502020204030204"/>
              </a:rPr>
              <a:t>To create proper environment for productive work and comfortable life.</a:t>
            </a:r>
          </a:p>
          <a:p>
            <a:pPr marL="285750" indent="-285750">
              <a:buFont typeface="Wingdings"/>
              <a:buChar char="§"/>
            </a:pPr>
            <a:r>
              <a:rPr lang="en-US" sz="3600">
                <a:cs typeface="Calibri" panose="020F0502020204030204"/>
              </a:rPr>
              <a:t>To provide benefits like energy supply, communication, ventilation, drainage system etc.</a:t>
            </a:r>
          </a:p>
          <a:p>
            <a:pPr marL="285750" indent="-285750">
              <a:buFont typeface="Wingdings"/>
              <a:buChar char="§"/>
            </a:pPr>
            <a:r>
              <a:rPr lang="en-US" sz="3600">
                <a:cs typeface="Calibri" panose="020F0502020204030204"/>
              </a:rPr>
              <a:t>To assure emergency supply under outage situation.</a:t>
            </a:r>
          </a:p>
          <a:p>
            <a:pPr marL="285750" indent="-285750">
              <a:buFont typeface="Wingdings"/>
              <a:buChar char="§"/>
            </a:pPr>
            <a:r>
              <a:rPr lang="en-US" sz="3600">
                <a:cs typeface="Calibri" panose="020F0502020204030204"/>
              </a:rPr>
              <a:t>To ensure appropriate protection in case any fault.</a:t>
            </a:r>
          </a:p>
          <a:p>
            <a:pPr marL="285750" indent="-285750">
              <a:buFont typeface="Wingdings"/>
              <a:buChar char="§"/>
            </a:pPr>
            <a:r>
              <a:rPr lang="en-US" sz="3600">
                <a:cs typeface="Calibri" panose="020F0502020204030204"/>
              </a:rPr>
              <a:t>To make suitable accommodation irrespective of difficulty or age</a:t>
            </a:r>
          </a:p>
          <a:p>
            <a:pPr marL="285750" indent="-285750">
              <a:buFont typeface="Wingdings"/>
              <a:buChar char="§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1106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20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641513" cy="7681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Calculation for Light Bulbs and Fans(Typical Floor Contd.)</a:t>
            </a:r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CB2C6BE-A9E4-79B7-3EAD-2ADD98BE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244" y="1146370"/>
            <a:ext cx="2825438" cy="2344311"/>
          </a:xfrm>
          <a:prstGeom prst="rect">
            <a:avLst/>
          </a:prstGeom>
        </p:spPr>
      </p:pic>
      <p:pic>
        <p:nvPicPr>
          <p:cNvPr id="3" name="Picture 8" descr="Text&#10;&#10;Description automatically generated">
            <a:extLst>
              <a:ext uri="{FF2B5EF4-FFF2-40B4-BE49-F238E27FC236}">
                <a16:creationId xmlns:a16="http://schemas.microsoft.com/office/drawing/2014/main" id="{9532057E-DD78-3C03-35E7-E7C468D2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6" y="1143273"/>
            <a:ext cx="8263052" cy="4692258"/>
          </a:xfrm>
          <a:prstGeom prst="rect">
            <a:avLst/>
          </a:prstGeom>
        </p:spPr>
      </p:pic>
      <p:pic>
        <p:nvPicPr>
          <p:cNvPr id="9" name="Picture 10" descr="Diagram&#10;&#10;Description automatically generated">
            <a:extLst>
              <a:ext uri="{FF2B5EF4-FFF2-40B4-BE49-F238E27FC236}">
                <a16:creationId xmlns:a16="http://schemas.microsoft.com/office/drawing/2014/main" id="{DBC869AB-020A-42FC-434D-04A13D37F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773" y="3798850"/>
            <a:ext cx="2844257" cy="246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86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21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056074" cy="7681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Calculation for Light Bulbs and Fans(Typical Floor Contd.)</a:t>
            </a:r>
            <a:endParaRPr lang="en-GB" sz="2800">
              <a:solidFill>
                <a:schemeClr val="tx1"/>
              </a:solidFill>
              <a:ea typeface="+mn-lt"/>
              <a:cs typeface="+mn-lt"/>
            </a:endParaRPr>
          </a:p>
          <a:p>
            <a:pPr algn="l"/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D6E24D3-B4BB-16FB-31D1-414C903F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1" y="961831"/>
            <a:ext cx="5939882" cy="4962216"/>
          </a:xfrm>
          <a:prstGeom prst="rect">
            <a:avLst/>
          </a:prstGeom>
        </p:spPr>
      </p:pic>
      <p:pic>
        <p:nvPicPr>
          <p:cNvPr id="10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79ABEA1C-C203-D247-B72A-31BF55EE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24" y="1112013"/>
            <a:ext cx="6042102" cy="481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12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22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214050" cy="7681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Calculation for Light Bulbs and Fans(Typical Floor Contd.)</a:t>
            </a:r>
            <a:endParaRPr lang="en-GB" sz="2800">
              <a:solidFill>
                <a:schemeClr val="tx1"/>
              </a:solidFill>
              <a:ea typeface="+mn-lt"/>
              <a:cs typeface="+mn-lt"/>
            </a:endParaRPr>
          </a:p>
          <a:p>
            <a:pPr algn="l"/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Text&#10;&#10;Description automatically generated">
            <a:extLst>
              <a:ext uri="{FF2B5EF4-FFF2-40B4-BE49-F238E27FC236}">
                <a16:creationId xmlns:a16="http://schemas.microsoft.com/office/drawing/2014/main" id="{7C57BA1F-591D-D00F-35FE-4618E73A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33" y="1133257"/>
            <a:ext cx="5930590" cy="5176926"/>
          </a:xfrm>
          <a:prstGeom prst="rect">
            <a:avLst/>
          </a:prstGeom>
        </p:spPr>
      </p:pic>
      <p:pic>
        <p:nvPicPr>
          <p:cNvPr id="2" name="Picture 8" descr="Text, letter&#10;&#10;Description automatically generated">
            <a:extLst>
              <a:ext uri="{FF2B5EF4-FFF2-40B4-BE49-F238E27FC236}">
                <a16:creationId xmlns:a16="http://schemas.microsoft.com/office/drawing/2014/main" id="{5FE751F1-F007-2B2C-AC63-CFCD7A14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271405"/>
            <a:ext cx="5447370" cy="49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6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23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344147" cy="7681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Calculation for Light Bulbs and Fans(Ground Floor)</a:t>
            </a:r>
            <a:endParaRPr lang="en-GB" sz="2800">
              <a:solidFill>
                <a:schemeClr val="tx1"/>
              </a:solidFill>
              <a:ea typeface="+mn-lt"/>
              <a:cs typeface="+mn-lt"/>
            </a:endParaRPr>
          </a:p>
          <a:p>
            <a:pPr algn="l"/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51B96A3-BEF2-2945-4651-010314CE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" y="1021349"/>
            <a:ext cx="5707566" cy="2631518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6C5BD79A-2727-726B-A847-66E4A106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" y="3781517"/>
            <a:ext cx="5596053" cy="2761134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5CCC098C-FE07-3F41-A84E-7D773EE49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12" y="919210"/>
            <a:ext cx="5930590" cy="2714995"/>
          </a:xfrm>
          <a:prstGeom prst="rect">
            <a:avLst/>
          </a:prstGeom>
        </p:spPr>
      </p:pic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9138157E-CA45-FA11-E25F-DD6E0AFDB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180" y="3737231"/>
            <a:ext cx="5410199" cy="19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80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24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455660" cy="7681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Calculation for Light Bulbs and Fans(Ground Floor Contd.)</a:t>
            </a:r>
            <a:endParaRPr lang="en-GB" sz="2800">
              <a:solidFill>
                <a:schemeClr val="tx1"/>
              </a:solidFill>
              <a:ea typeface="+mn-lt"/>
              <a:cs typeface="+mn-lt"/>
            </a:endParaRPr>
          </a:p>
          <a:p>
            <a:pPr algn="l"/>
            <a:endParaRPr lang="en-GB" sz="2800">
              <a:solidFill>
                <a:schemeClr val="tx1"/>
              </a:solidFill>
              <a:latin typeface="Helvetica"/>
              <a:ea typeface="+mn-lt"/>
              <a:cs typeface="Helvetica"/>
            </a:endParaRPr>
          </a:p>
          <a:p>
            <a:pPr algn="l"/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Text, letter&#10;&#10;Description automatically generated">
            <a:extLst>
              <a:ext uri="{FF2B5EF4-FFF2-40B4-BE49-F238E27FC236}">
                <a16:creationId xmlns:a16="http://schemas.microsoft.com/office/drawing/2014/main" id="{4E310105-8571-7712-F201-F0268CC2C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59" y="1428217"/>
            <a:ext cx="4917687" cy="4289638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6F313982-7537-2A59-35B6-F0DE7C35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254" y="1345048"/>
            <a:ext cx="5289395" cy="47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3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25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782696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Switch Board Connection Diagram – Ground Floor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7D92AE1-764D-1EDC-9786-41B16B0A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81" y="907078"/>
            <a:ext cx="7823199" cy="53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3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26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360306" cy="758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Switch Board Connection Diagram – Ground Floor  (Contd..)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B0A7963-ECE7-2AA7-67F6-7AFE84A1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7" y="1880731"/>
            <a:ext cx="11623791" cy="31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16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AAB51-DC12-2DFE-0CB3-85BBE7D2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6C6C-C4F2-4E0C-8C6C-6D17BBBE0C12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A5443-A65C-9268-142C-8393CA02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083F7-052B-5851-E49A-467F8266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55F83-7707-A6DB-15B6-2728109C5C13}"/>
              </a:ext>
            </a:extLst>
          </p:cNvPr>
          <p:cNvSpPr txBox="1"/>
          <p:nvPr/>
        </p:nvSpPr>
        <p:spPr>
          <a:xfrm>
            <a:off x="293511" y="105363"/>
            <a:ext cx="106830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latin typeface="Helvetica"/>
              </a:rPr>
              <a:t>Switch Board Connection Diagram – Ground Floor – Calculation</a:t>
            </a:r>
            <a:r>
              <a:rPr lang="en-GB">
                <a:latin typeface="Helvetica"/>
              </a:rPr>
              <a:t> </a:t>
            </a:r>
            <a:r>
              <a:rPr lang="en-US">
                <a:latin typeface="Helvetica"/>
                <a:cs typeface="Helvetica"/>
              </a:rPr>
              <a:t>​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3EE92A-B2E4-40AD-734B-229C130180C8}"/>
              </a:ext>
            </a:extLst>
          </p:cNvPr>
          <p:cNvCxnSpPr/>
          <p:nvPr/>
        </p:nvCxnSpPr>
        <p:spPr>
          <a:xfrm>
            <a:off x="0" y="782696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4B953A-4525-B078-0101-B65CDD12BE42}"/>
              </a:ext>
            </a:extLst>
          </p:cNvPr>
          <p:cNvSpPr txBox="1"/>
          <p:nvPr/>
        </p:nvSpPr>
        <p:spPr>
          <a:xfrm>
            <a:off x="376296" y="905462"/>
            <a:ext cx="11653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Calibri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FBCE2A1-70CD-4026-9501-AFEFE9DE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82" y="833397"/>
            <a:ext cx="2987793" cy="2604166"/>
          </a:xfrm>
          <a:prstGeom prst="rect">
            <a:avLst/>
          </a:prstGeom>
        </p:spPr>
      </p:pic>
      <p:pic>
        <p:nvPicPr>
          <p:cNvPr id="15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0B00B142-340D-621B-908E-05068C8B2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8" y="3417263"/>
            <a:ext cx="2743200" cy="2695179"/>
          </a:xfrm>
          <a:prstGeom prst="rect">
            <a:avLst/>
          </a:prstGeom>
        </p:spPr>
      </p:pic>
      <p:pic>
        <p:nvPicPr>
          <p:cNvPr id="17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3D98CD00-8F9C-B55C-06AF-B45D85F45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838" y="1277526"/>
            <a:ext cx="2693362" cy="4632206"/>
          </a:xfrm>
          <a:prstGeom prst="rect">
            <a:avLst/>
          </a:prstGeom>
        </p:spPr>
      </p:pic>
      <p:pic>
        <p:nvPicPr>
          <p:cNvPr id="18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80643F05-E332-EB9C-21ED-33C64A3AC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534" y="1277526"/>
            <a:ext cx="2791821" cy="467924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C098F8-B369-81CE-745B-BCA66117C2D6}"/>
              </a:ext>
            </a:extLst>
          </p:cNvPr>
          <p:cNvCxnSpPr/>
          <p:nvPr/>
        </p:nvCxnSpPr>
        <p:spPr>
          <a:xfrm>
            <a:off x="3962400" y="1168400"/>
            <a:ext cx="0" cy="47883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5BB941-E1B0-EC84-9920-FDDDFE7F11EC}"/>
              </a:ext>
            </a:extLst>
          </p:cNvPr>
          <p:cNvCxnSpPr/>
          <p:nvPr/>
        </p:nvCxnSpPr>
        <p:spPr>
          <a:xfrm>
            <a:off x="7772400" y="1168400"/>
            <a:ext cx="0" cy="47883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16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28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Switch Board Connection Diagram – Typical Floor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Diagram&#10;&#10;Description automatically generated">
            <a:extLst>
              <a:ext uri="{FF2B5EF4-FFF2-40B4-BE49-F238E27FC236}">
                <a16:creationId xmlns:a16="http://schemas.microsoft.com/office/drawing/2014/main" id="{B839102C-DFE7-61B8-740D-1FA7EF02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64" y="3769570"/>
            <a:ext cx="7897818" cy="2298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749AB-2A14-0EE1-681E-892552AF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01" y="982808"/>
            <a:ext cx="7897818" cy="27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23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  <a:endParaRPr lang="en-US" sz="1600"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29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9358205" cy="76823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/>
                <a:cs typeface="Helvetica"/>
              </a:rPr>
              <a:t>Switch Board Connection Diagram – Typical Floor (Cont..)</a:t>
            </a:r>
            <a:endParaRPr lang="en-GB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0AEBB2F4-98A6-7DB6-ED8F-088AF9AC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78" y="1088309"/>
            <a:ext cx="7625643" cy="2348346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333675BE-FFF4-1175-A2CA-8202CC6F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178" y="3583659"/>
            <a:ext cx="7682088" cy="234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4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C86B-6034-42C1-9269-A89560CF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9991-F660-4A18-8F49-E432FB1B6809}" type="datetime1">
              <a:rPr lang="en-US" sz="1600" smtClean="0">
                <a:latin typeface="Helvetica" panose="020B0604020202020204" pitchFamily="34" charset="0"/>
                <a:cs typeface="Helvetica" panose="020B0604020202020204" pitchFamily="34" charset="0"/>
              </a:rPr>
              <a:t>3/4/2023</a:t>
            </a:fld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9AC4B-17A9-4955-800B-03957987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997AE-B547-449C-A425-F9245C7FECD6}" type="slidenum">
              <a:rPr lang="en-US" sz="1600" smtClean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fld>
            <a:endParaRPr lang="en-US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84881E-31C6-46DC-BA2A-8C22DE4963F8}"/>
              </a:ext>
            </a:extLst>
          </p:cNvPr>
          <p:cNvCxnSpPr/>
          <p:nvPr/>
        </p:nvCxnSpPr>
        <p:spPr>
          <a:xfrm>
            <a:off x="-46182" y="798945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8">
            <a:extLst>
              <a:ext uri="{FF2B5EF4-FFF2-40B4-BE49-F238E27FC236}">
                <a16:creationId xmlns:a16="http://schemas.microsoft.com/office/drawing/2014/main" id="{59B38CE2-DDE6-C348-A5D4-E2ECB492B17C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Floor Plan – Ground Floor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E8E50-BBBA-2072-44CF-14E09329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6510"/>
            <a:ext cx="4114800" cy="365125"/>
          </a:xfrm>
        </p:spPr>
        <p:txBody>
          <a:bodyPr/>
          <a:lstStyle/>
          <a:p>
            <a:r>
              <a:rPr lang="en-US" sz="1600">
                <a:latin typeface="Helvetica"/>
                <a:cs typeface="Helvetica"/>
              </a:rPr>
              <a:t>EEE 414 </a:t>
            </a:r>
          </a:p>
        </p:txBody>
      </p:sp>
      <p:pic>
        <p:nvPicPr>
          <p:cNvPr id="3" name="Picture 8" descr="Diagram&#10;&#10;Description automatically generated">
            <a:extLst>
              <a:ext uri="{FF2B5EF4-FFF2-40B4-BE49-F238E27FC236}">
                <a16:creationId xmlns:a16="http://schemas.microsoft.com/office/drawing/2014/main" id="{AC50EF6F-AB52-8064-CFA7-7029CA07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22" y="800236"/>
            <a:ext cx="7945495" cy="56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76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30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612233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Switch Board Connection Diagram – Typical Floor – Calculation 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DEB09EC-E78C-6B39-A0A6-145AB3155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53641"/>
              </p:ext>
            </p:extLst>
          </p:nvPr>
        </p:nvGraphicFramePr>
        <p:xfrm>
          <a:off x="658518" y="1138296"/>
          <a:ext cx="11167276" cy="4915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3638">
                  <a:extLst>
                    <a:ext uri="{9D8B030D-6E8A-4147-A177-3AD203B41FA5}">
                      <a16:colId xmlns:a16="http://schemas.microsoft.com/office/drawing/2014/main" val="3693799326"/>
                    </a:ext>
                  </a:extLst>
                </a:gridCol>
                <a:gridCol w="5583638">
                  <a:extLst>
                    <a:ext uri="{9D8B030D-6E8A-4147-A177-3AD203B41FA5}">
                      <a16:colId xmlns:a16="http://schemas.microsoft.com/office/drawing/2014/main" val="3596123100"/>
                    </a:ext>
                  </a:extLst>
                </a:gridCol>
              </a:tblGrid>
              <a:tr h="491538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i="0" u="none" strike="noStrike" noProof="0">
                          <a:latin typeface="Helvetica"/>
                        </a:rPr>
                        <a:t>Formula for ampere rating, 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i="0" u="none" strike="noStrike" noProof="0">
                          <a:latin typeface="Helvetica"/>
                        </a:rPr>
                        <a:t>All Lights: 20 W, Ceiling Fan: 100 W, Exhaust Fan: 40 W, Switchboard Sockets: 100 W, 3-pin Sockets: 20 A/4000 W, V = 220 V, pf = 0.7 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1" i="0" u="none" strike="noStrike" noProof="0">
                          <a:latin typeface="Helvetica"/>
                        </a:rPr>
                        <a:t>Typical Floor Switch Board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1" i="0" u="none" strike="noStrike" noProof="0">
                          <a:latin typeface="Helvetica"/>
                        </a:rPr>
                        <a:t>CKT1 Rating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Helvetica"/>
                        </a:rPr>
                        <a:t>So, 2×1.5 rm BYM + 1.5 BYA are used.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1" i="0" u="none" strike="noStrike" noProof="0">
                          <a:latin typeface="Helvetica"/>
                        </a:rPr>
                        <a:t>CKT2 Rating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Helvetica"/>
                        </a:rPr>
                        <a:t>So, 2×1.5 rm BYM + 1.5 BYA are used.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1" i="0" u="none" strike="noStrike" noProof="0">
                          <a:latin typeface="Helvetica"/>
                        </a:rPr>
                        <a:t>CKT3 Rating</a:t>
                      </a: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Helvetica"/>
                        </a:rPr>
                        <a:t>So, 2×1.5 rm BYM + 1.5 BYA are used.</a:t>
                      </a:r>
                      <a:endParaRPr lang="en-SG" sz="1800" b="0" i="0" u="none" strike="noStrike" noProof="0"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1" i="0" u="none" strike="noStrike" noProof="0">
                          <a:latin typeface="Helvetica"/>
                        </a:rPr>
                        <a:t>CKT4 Rating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Helvetica"/>
                        </a:rPr>
                        <a:t>So, 2×1.5 rm BYM + 1.5 BYA are used.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1" i="0" u="none" strike="noStrike" noProof="0">
                          <a:latin typeface="Helvetica"/>
                        </a:rPr>
                        <a:t>CKT5 Rating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Helvetica"/>
                        </a:rPr>
                        <a:t>So, 2×1.5 rm BYM + 1.5 BYA are used.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1" i="0" u="none" strike="noStrike" noProof="0">
                          <a:latin typeface="Helvetica"/>
                        </a:rPr>
                        <a:t>CKT6 Rating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Helvetica"/>
                        </a:rPr>
                        <a:t>So, 2×1.5 rm BYM + 1.5 BYA are used.</a:t>
                      </a:r>
                      <a:endParaRPr lang="en-US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1" i="0" u="none" strike="noStrike" noProof="0">
                          <a:latin typeface="Helvetica"/>
                        </a:rPr>
                        <a:t>CKT7 Rating</a:t>
                      </a:r>
                      <a:endParaRPr lang="en-US">
                        <a:latin typeface="Helvetica"/>
                      </a:endParaRP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>
                        <a:buNone/>
                      </a:pPr>
                      <a:endParaRPr lang="en-US" sz="1800" b="0" i="0" u="none" strike="noStrike" noProof="0">
                        <a:latin typeface="Helvetica"/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Helvetica"/>
                        </a:rPr>
                        <a:t>So, 2×1.5 rm BYM + 1.5 BYA are used.</a:t>
                      </a:r>
                      <a:endParaRPr lang="en-US">
                        <a:latin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46934"/>
                  </a:ext>
                </a:extLst>
              </a:tr>
            </a:tbl>
          </a:graphicData>
        </a:graphic>
      </p:graphicFrame>
      <p:pic>
        <p:nvPicPr>
          <p:cNvPr id="3" name="Picture 8">
            <a:extLst>
              <a:ext uri="{FF2B5EF4-FFF2-40B4-BE49-F238E27FC236}">
                <a16:creationId xmlns:a16="http://schemas.microsoft.com/office/drawing/2014/main" id="{3DB49AA5-B501-EF58-9D11-68D2E67AB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22" y="2829409"/>
            <a:ext cx="2846682" cy="41836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B3CA626-F57F-8374-C07D-334268E0F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22" y="3930128"/>
            <a:ext cx="2893718" cy="427670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FBF00CD-5EC5-03F7-DFF6-068A5DAB6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22" y="5063240"/>
            <a:ext cx="2536238" cy="475670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59F3322-3032-DF3F-FA5A-7A2F54FF0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44" y="2542055"/>
            <a:ext cx="2743200" cy="513298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2DFB1B9-DEB7-C108-481D-8E0D7AF0C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844" y="1440833"/>
            <a:ext cx="2743200" cy="552037"/>
          </a:xfrm>
          <a:prstGeom prst="rect">
            <a:avLst/>
          </a:prstGeom>
        </p:spPr>
      </p:pic>
      <p:pic>
        <p:nvPicPr>
          <p:cNvPr id="13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98EF4771-9C98-83CE-9C0C-D58AD9CAF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844" y="3692742"/>
            <a:ext cx="2743200" cy="48851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7E6E2B6-83B9-7752-5DFF-980E72CC0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8844" y="4801946"/>
            <a:ext cx="2743200" cy="4149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432AD8-A4D3-E761-AD4F-DF6189B6AF3B}"/>
              </a:ext>
            </a:extLst>
          </p:cNvPr>
          <p:cNvCxnSpPr/>
          <p:nvPr/>
        </p:nvCxnSpPr>
        <p:spPr>
          <a:xfrm>
            <a:off x="6096000" y="1138296"/>
            <a:ext cx="0" cy="49153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296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31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584241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Emergency Switch Board Connection Diagram – Ground Floor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B464F05-4F23-2448-DB7F-5804A631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6" y="1458135"/>
            <a:ext cx="10945903" cy="46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52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32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714870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5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Emergency Switch Board Connection Diagram – Ground Floor - Calculation</a:t>
            </a:r>
          </a:p>
          <a:p>
            <a:pPr algn="l"/>
            <a:endParaRPr lang="en-US" sz="245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FF0E2303-F8B0-369E-8EE6-946ADE69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56" y="956915"/>
            <a:ext cx="5490162" cy="52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14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33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584241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Emergency Switch Board Connection Diagram – Typical Floor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08A23-77BE-AE93-C467-964D687DC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64" y="1020271"/>
            <a:ext cx="9720072" cy="50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68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34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584241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Emergency Switch Board Connection Diagram – Typical Floor - Calculation</a:t>
            </a:r>
          </a:p>
          <a:p>
            <a:pPr algn="l"/>
            <a:endParaRPr lang="en-US" sz="24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F1197-34A8-B29F-4923-EDAC42A267FE}"/>
                  </a:ext>
                </a:extLst>
              </p:cNvPr>
              <p:cNvSpPr txBox="1"/>
              <p:nvPr/>
            </p:nvSpPr>
            <p:spPr>
              <a:xfrm>
                <a:off x="681135" y="2165577"/>
                <a:ext cx="4114800" cy="2526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Formula for ampere rating, </a:t>
                </a:r>
                <a14:m>
                  <m:oMath xmlns:m="http://schemas.openxmlformats.org/officeDocument/2006/math"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SG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𝑝𝑓</m:t>
                        </m:r>
                      </m:den>
                    </m:f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Bulb 20W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Ceiling Fan 100W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Switchboard Socket 100W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Three pin socket 20 A, 4000W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V = 220 V, pf = 0.7 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1F1197-34A8-B29F-4923-EDAC42A26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35" y="2165577"/>
                <a:ext cx="4114800" cy="2526846"/>
              </a:xfrm>
              <a:prstGeom prst="rect">
                <a:avLst/>
              </a:prstGeom>
              <a:blipFill>
                <a:blip r:embed="rId2"/>
                <a:stretch>
                  <a:fillRect l="-1333" b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5E97A-866F-9149-E297-3116C10BB960}"/>
              </a:ext>
            </a:extLst>
          </p:cNvPr>
          <p:cNvCxnSpPr>
            <a:cxnSpLocks/>
          </p:cNvCxnSpPr>
          <p:nvPr/>
        </p:nvCxnSpPr>
        <p:spPr>
          <a:xfrm>
            <a:off x="5386873" y="1305834"/>
            <a:ext cx="0" cy="476794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E63473-DF56-7564-4055-7AA7589BEEA1}"/>
                  </a:ext>
                </a:extLst>
              </p:cNvPr>
              <p:cNvSpPr txBox="1"/>
              <p:nvPr/>
            </p:nvSpPr>
            <p:spPr>
              <a:xfrm>
                <a:off x="6096000" y="1596513"/>
                <a:ext cx="5585927" cy="4347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1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CKT1’ Rating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100+20∗2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220∗0.7</m:t>
                          </m:r>
                        </m:den>
                      </m:f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=0.909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So, 2×1.5 rm BYM + 1.5 BYA are used.  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1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CKT2’ Rating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100+20∗2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220∗0.7</m:t>
                          </m:r>
                        </m:den>
                      </m:f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=0.909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So, 2×1.5 rm BYM + 1.5 BYA are used.  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SG" sz="1800" b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CKT3’ Rating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100+20</m:t>
                          </m:r>
                        </m:num>
                        <m:den>
                          <m:r>
                            <a:rPr lang="en-SG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220∗0.7</m:t>
                          </m:r>
                        </m:den>
                      </m:f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=0.779</m:t>
                      </m:r>
                      <m:r>
                        <a:rPr lang="en-SG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Vrinda" panose="020B0502040204020203" pitchFamily="34" charset="0"/>
                  </a:rPr>
                  <a:t>So, 2×1.5 rm BYM + 1.5 BYA are used.  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E63473-DF56-7564-4055-7AA7589BE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96513"/>
                <a:ext cx="5585927" cy="4347087"/>
              </a:xfrm>
              <a:prstGeom prst="rect">
                <a:avLst/>
              </a:prstGeom>
              <a:blipFill>
                <a:blip r:embed="rId3"/>
                <a:stretch>
                  <a:fillRect l="-873" t="-842" b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806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35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 Distribution Board(SDB) Diagram – Ground Floor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973C652B-601A-CA00-8637-39F1F6D7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62" y="1014116"/>
            <a:ext cx="8882128" cy="567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4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36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 Distribution Board(SDB) Diagram – Ground Floor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975519-631F-0844-D1DD-41B593D3E662}"/>
                  </a:ext>
                </a:extLst>
              </p14:cNvPr>
              <p14:cNvContentPartPr/>
              <p14:nvPr/>
            </p14:nvContentPartPr>
            <p14:xfrm>
              <a:off x="1763192" y="103547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975519-631F-0844-D1DD-41B593D3E6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4192" y="10264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8BC836-43DD-5ACC-F28A-29C05F3AB1BB}"/>
                  </a:ext>
                </a:extLst>
              </p14:cNvPr>
              <p14:cNvContentPartPr/>
              <p14:nvPr/>
            </p14:nvContentPartPr>
            <p14:xfrm>
              <a:off x="1753472" y="1007750"/>
              <a:ext cx="10080" cy="82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8BC836-43DD-5ACC-F28A-29C05F3AB1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4139" y="998789"/>
                <a:ext cx="28373" cy="100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AA99C8-9DFB-AF1C-6B80-AA0B48FCF39D}"/>
                  </a:ext>
                </a:extLst>
              </p14:cNvPr>
              <p14:cNvContentPartPr/>
              <p14:nvPr/>
            </p14:nvContentPartPr>
            <p14:xfrm>
              <a:off x="1564920" y="997020"/>
              <a:ext cx="435240" cy="180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AA99C8-9DFB-AF1C-6B80-AA0B48FCF3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55913" y="988020"/>
                <a:ext cx="452895" cy="1983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97C7F39-0771-2269-EB18-C60C7B7C1C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315" y="918773"/>
            <a:ext cx="10298803" cy="53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08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37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3" y="155575"/>
            <a:ext cx="10854829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 Distribution Board(SDB) Diagram – Ground Floor – Calculation 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Text&#10;&#10;Description automatically generated">
            <a:extLst>
              <a:ext uri="{FF2B5EF4-FFF2-40B4-BE49-F238E27FC236}">
                <a16:creationId xmlns:a16="http://schemas.microsoft.com/office/drawing/2014/main" id="{52F4A808-C288-333F-F280-02592ED0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6" y="979714"/>
            <a:ext cx="5226755" cy="5232319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17944F82-6DBF-4ECB-E3C4-705519D3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81" y="1297543"/>
            <a:ext cx="5236162" cy="491202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A78172-8EB5-0AD1-EC47-414D3E96BE29}"/>
              </a:ext>
            </a:extLst>
          </p:cNvPr>
          <p:cNvCxnSpPr/>
          <p:nvPr/>
        </p:nvCxnSpPr>
        <p:spPr>
          <a:xfrm>
            <a:off x="5673012" y="1184988"/>
            <a:ext cx="0" cy="494522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193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38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 Distribution Board(SDB) Diagram – Typical Floor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41E1FFD3-9E8C-8D07-732F-78B2B7783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2" y="1029683"/>
            <a:ext cx="10695903" cy="532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89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39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845498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 Distribution Board(SDB) Diagram – Typical Floor – Calculation 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6064FE5-8257-A829-D315-0399B2FE0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33531"/>
              </p:ext>
            </p:extLst>
          </p:nvPr>
        </p:nvGraphicFramePr>
        <p:xfrm>
          <a:off x="630296" y="1044222"/>
          <a:ext cx="11061441" cy="496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61441">
                  <a:extLst>
                    <a:ext uri="{9D8B030D-6E8A-4147-A177-3AD203B41FA5}">
                      <a16:colId xmlns:a16="http://schemas.microsoft.com/office/drawing/2014/main" val="1353969176"/>
                    </a:ext>
                  </a:extLst>
                </a:gridCol>
              </a:tblGrid>
              <a:tr h="489186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Total SDB Load = Total load from CKTs × 0.7 + Total Power Socket Load × 0.2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Total load from CKTs = CKT1 Load + CKT2 Load + CKT3 Load + CKT4 Load + CKT5 Load + CKT6 Load + CKT7 Load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SDB Current =</a:t>
                      </a:r>
                      <a:r>
                        <a:rPr lang="en-US" sz="1600" b="0" i="1" u="none" strike="noStrike" noProof="0">
                          <a:latin typeface="Helvetica"/>
                        </a:rPr>
                        <a:t>                   </a:t>
                      </a:r>
                      <a:r>
                        <a:rPr lang="en-US" sz="1600" b="0" i="0" u="none" strike="noStrike" noProof="0">
                          <a:latin typeface="Helvetica"/>
                        </a:rPr>
                        <a:t>, Power Socket Load = 4000 W, Voltage = 220 V, Power Factor = 0.7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CKT1 Load = (100 * 2 + 100 * 2 + 40 + 20 * 4) W = 520 W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CKT2 Load = (100 * 2 + 100 + 40 * 2 + 20 * 6) W = 500 W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CKT3 Load = (100 * 2 + 20 * 2) W = 240 W 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CKT4 Load = (100 * 3 + 20 * 3) W = 360 W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CKT5 Load = (100 * 2 + 20 * 2) W = 240 W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CKT6 Load = (100 * 2 + 100 + 20 * 4) W = 380 W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CKT7 Load = (100 * 2 + 100 * 2 + 20 * 3) W = 460 W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Total load from CKTs = 2700 W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Total Load From Power Socket = 4000 W * 6 = 24000 W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SDB Load = 2700 * 0.7 + 24000 * 0.2 = 6690 W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i="0" u="none" strike="noStrike" noProof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SDB Current =             A = 43.442 A</a:t>
                      </a:r>
                      <a:endParaRPr lang="en-US" sz="160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>
                        <a:latin typeface="Helvetica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Helvetica"/>
                        </a:rPr>
                        <a:t>So, 50 A SP MCCB is needed from SDB to MDB and 2 × 25 rm BYM + 25 BYA are used.</a:t>
                      </a:r>
                      <a:endParaRPr lang="en-US" sz="1600">
                        <a:latin typeface="Helvetica"/>
                      </a:endParaRP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461852"/>
                  </a:ext>
                </a:extLst>
              </a:tr>
            </a:tbl>
          </a:graphicData>
        </a:graphic>
      </p:graphicFrame>
      <p:pic>
        <p:nvPicPr>
          <p:cNvPr id="3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6A35286-CC1C-DDBE-B63B-9CBBC050D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34" y="1713914"/>
            <a:ext cx="1002006" cy="41980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DFD75F2-3013-0869-0E66-365FD8BC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99" y="5162256"/>
            <a:ext cx="646995" cy="42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12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" y="6356350"/>
            <a:ext cx="2743200" cy="365125"/>
          </a:xfrm>
        </p:spPr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356350"/>
            <a:ext cx="2743200" cy="365125"/>
          </a:xfrm>
        </p:spPr>
        <p:txBody>
          <a:bodyPr/>
          <a:lstStyle/>
          <a:p>
            <a:fld id="{9CB79A26-7318-497A-8E46-FB5E6069601C}" type="slidenum">
              <a:rPr lang="en-US" sz="1600" smtClean="0"/>
              <a:t>4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Floor Plan – Typical Floor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E8AE8-A6D2-4A9B-D6CA-43A793328138}"/>
              </a:ext>
            </a:extLst>
          </p:cNvPr>
          <p:cNvSpPr txBox="1"/>
          <p:nvPr/>
        </p:nvSpPr>
        <p:spPr>
          <a:xfrm>
            <a:off x="2934165" y="2211658"/>
            <a:ext cx="109188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 b="1">
              <a:cs typeface="Calibri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FD7D64E5-3CF9-AF14-8B9D-FEAD5105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24" y="972781"/>
            <a:ext cx="9837682" cy="53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72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40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854829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Emergency Sub Distribution Board(ESDB) Diagram – Ground Floor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450585A5-4A09-2008-F157-5EC57442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970486"/>
            <a:ext cx="9311424" cy="519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80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41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854829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3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Emergency Sub Distribution Board(ESDB) Diagram – Ground Floor – Calculation </a:t>
            </a:r>
          </a:p>
          <a:p>
            <a:pPr algn="l"/>
            <a:endParaRPr lang="en-US" sz="23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9FD58-E8FE-DCD8-9C56-D07367F00A8F}"/>
              </a:ext>
            </a:extLst>
          </p:cNvPr>
          <p:cNvSpPr txBox="1"/>
          <p:nvPr/>
        </p:nvSpPr>
        <p:spPr>
          <a:xfrm>
            <a:off x="657964" y="1228047"/>
            <a:ext cx="9908403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In ESDBG1,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pf </a:t>
            </a:r>
            <a:r>
              <a:rPr lang="en-US">
                <a:ea typeface="+mn-lt"/>
                <a:cs typeface="+mn-lt"/>
              </a:rPr>
              <a:t>= 0.7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Total load = (100+20)*0.7= 84 W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So, 5A SP MCCB is needed from ESDBG1 to EMDB &amp; 2×1.5 rm BYM + 1.5 BYA ECC are used.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In ESDBG2,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pf </a:t>
            </a:r>
            <a:r>
              <a:rPr lang="en-US">
                <a:ea typeface="+mn-lt"/>
                <a:cs typeface="+mn-lt"/>
              </a:rPr>
              <a:t>=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0.7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Total load = 40 * 0.7 =28 W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So, 5A SP MCCB is needed ESDBG2 to EMDB &amp; 2×1.5 rm BYM + 1.5 BYA ECC are used.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pic>
        <p:nvPicPr>
          <p:cNvPr id="13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86BFFF40-3D52-F33A-D16F-D8EE48D58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59" y="2099304"/>
            <a:ext cx="3157257" cy="728382"/>
          </a:xfrm>
          <a:prstGeom prst="rect">
            <a:avLst/>
          </a:prstGeom>
        </p:spPr>
      </p:pic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9539B65F-9583-1CAE-A233-CD70F6F8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2" y="4112160"/>
            <a:ext cx="3162860" cy="9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09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42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854829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Emergency Sub Distribution Board(ESDB) Diagram – Typical Floor</a:t>
            </a:r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ACFE095-7562-85FB-56AE-0BA458EC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62" y="964819"/>
            <a:ext cx="9751453" cy="53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52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43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10854829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3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Emergency Sub Distribution Board(ESDB) Diagram – Typical Floor – Calculation </a:t>
            </a:r>
          </a:p>
          <a:p>
            <a:pPr algn="l"/>
            <a:endParaRPr lang="en-US" sz="23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75B358-9E1E-FDF0-1FA4-F8CD498395E6}"/>
                  </a:ext>
                </a:extLst>
              </p:cNvPr>
              <p:cNvSpPr txBox="1"/>
              <p:nvPr/>
            </p:nvSpPr>
            <p:spPr>
              <a:xfrm>
                <a:off x="530290" y="1221858"/>
                <a:ext cx="5338665" cy="4721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Total ESDB Load = Total load from CKTs x 0.7 + Total Power Socket Load x 0.2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Total load from CKTs = CKT1’ Load + CKT2’ Load + CKT3’ Load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ESDB Current =</a:t>
                </a:r>
                <a:r>
                  <a:rPr lang="en-US" sz="1800" i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𝑇𝑜𝑡𝑎𝑙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𝐸𝑆𝐷𝐵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𝐿𝑜𝑎𝑑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𝑉𝑜𝑙𝑡𝑎𝑔𝑒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×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𝑝𝑓</m:t>
                        </m:r>
                      </m:den>
                    </m:f>
                  </m:oMath>
                </a14:m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Power Socket Load = 4000W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Voltage = 220V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Power Factor = 0.7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 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CKT1’ Load = </a:t>
                </a:r>
                <a14:m>
                  <m:oMath xmlns:m="http://schemas.openxmlformats.org/officeDocument/2006/math"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100+20∗2</m:t>
                    </m:r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 = 140W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CKT2' Load = </a:t>
                </a:r>
                <a14:m>
                  <m:oMath xmlns:m="http://schemas.openxmlformats.org/officeDocument/2006/math"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100+20∗2</m:t>
                    </m:r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 = 140W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CKT3’ Load = </a:t>
                </a:r>
                <a14:m>
                  <m:oMath xmlns:m="http://schemas.openxmlformats.org/officeDocument/2006/math">
                    <m:r>
                      <a:rPr lang="en-SG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100+20</m:t>
                    </m:r>
                  </m:oMath>
                </a14:m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 = 120W 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75B358-9E1E-FDF0-1FA4-F8CD49839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90" y="1221858"/>
                <a:ext cx="5338665" cy="4721742"/>
              </a:xfrm>
              <a:prstGeom prst="rect">
                <a:avLst/>
              </a:prstGeom>
              <a:blipFill>
                <a:blip r:embed="rId2"/>
                <a:stretch>
                  <a:fillRect l="-1027" t="-645" r="-913" b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C4C021-5795-45E7-2A44-B093C5CA62B7}"/>
              </a:ext>
            </a:extLst>
          </p:cNvPr>
          <p:cNvCxnSpPr>
            <a:cxnSpLocks/>
          </p:cNvCxnSpPr>
          <p:nvPr/>
        </p:nvCxnSpPr>
        <p:spPr>
          <a:xfrm>
            <a:off x="6105331" y="1221858"/>
            <a:ext cx="0" cy="476794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609529-E792-4B8F-F652-E89B9AE75894}"/>
                  </a:ext>
                </a:extLst>
              </p:cNvPr>
              <p:cNvSpPr txBox="1"/>
              <p:nvPr/>
            </p:nvSpPr>
            <p:spPr>
              <a:xfrm>
                <a:off x="6517435" y="1621454"/>
                <a:ext cx="5144275" cy="3922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Total load from CKTs = 400 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 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Total Load From Power Socket = 4000W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 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ESDB Load = 400 * 0.7 + 4000 * 0.2 = 1080 W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ESDB Current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1080</m:t>
                        </m:r>
                      </m:num>
                      <m:den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220×0.7</m:t>
                        </m:r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=7.013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 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So, 10A SP MCCB is needed from ESDB to EMDB.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Vrinda" panose="020B0502040204020203" pitchFamily="34" charset="0"/>
                  </a:rPr>
                  <a:t>But, Q3 has a current rating more than this range. So, a 30A SP MCCB is used from ESDB to EMDB.</a:t>
                </a:r>
                <a:endParaRPr lang="en-US" sz="1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609529-E792-4B8F-F652-E89B9AE75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435" y="1621454"/>
                <a:ext cx="5144275" cy="3922549"/>
              </a:xfrm>
              <a:prstGeom prst="rect">
                <a:avLst/>
              </a:prstGeom>
              <a:blipFill>
                <a:blip r:embed="rId3"/>
                <a:stretch>
                  <a:fillRect l="-948" t="-933" r="-118" b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384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44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-372958" y="209237"/>
            <a:ext cx="7848600" cy="758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ea typeface="+mn-lt"/>
                <a:cs typeface="+mn-lt"/>
              </a:rPr>
              <a:t>Emergency Main Distribution Board Diagram</a:t>
            </a:r>
            <a:endParaRPr lang="en-US" dirty="0"/>
          </a:p>
          <a:p>
            <a:pPr algn="l"/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5336AE3F-582F-D027-82D2-A2884994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1" y="963225"/>
            <a:ext cx="11329114" cy="504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5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45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MDB</a:t>
            </a:r>
          </a:p>
        </p:txBody>
      </p:sp>
      <p:pic>
        <p:nvPicPr>
          <p:cNvPr id="10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221F07E0-A87C-70B8-D474-C609A017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" y="917310"/>
            <a:ext cx="12112579" cy="58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2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46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/>
                <a:cs typeface="Helvetica"/>
              </a:rPr>
              <a:t>Calculations for MDB and EMDB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B9C1E1-E711-2523-88B9-B35BB2BFF436}"/>
              </a:ext>
            </a:extLst>
          </p:cNvPr>
          <p:cNvCxnSpPr>
            <a:cxnSpLocks/>
          </p:cNvCxnSpPr>
          <p:nvPr/>
        </p:nvCxnSpPr>
        <p:spPr>
          <a:xfrm flipH="1" flipV="1">
            <a:off x="5456619" y="1098331"/>
            <a:ext cx="0" cy="32932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48CBABD6-905C-B225-8940-86339DD4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6" y="1100074"/>
            <a:ext cx="4964805" cy="1781570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484CE980-EBD7-45AE-10D4-E397529A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7" y="2748889"/>
            <a:ext cx="5329706" cy="36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55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47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/>
                <a:cs typeface="Helvetica"/>
              </a:rPr>
              <a:t>Calculations for MDB and EMDB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B9C1E1-E711-2523-88B9-B35BB2BFF436}"/>
              </a:ext>
            </a:extLst>
          </p:cNvPr>
          <p:cNvCxnSpPr>
            <a:cxnSpLocks/>
          </p:cNvCxnSpPr>
          <p:nvPr/>
        </p:nvCxnSpPr>
        <p:spPr>
          <a:xfrm flipH="1" flipV="1">
            <a:off x="5456619" y="1098331"/>
            <a:ext cx="0" cy="32932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48CBABD6-905C-B225-8940-86339DD4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6" y="1100074"/>
            <a:ext cx="4964805" cy="1781570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484CE980-EBD7-45AE-10D4-E397529A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86" y="2802551"/>
            <a:ext cx="5329706" cy="365695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6378ABD-67F2-1C5E-39F8-AD517E22C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119" y="1089435"/>
            <a:ext cx="6252692" cy="33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82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48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/>
                <a:cs typeface="Helvetica"/>
              </a:rPr>
              <a:t>Reference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3D1E44-0885-164B-B8AE-20F574447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339" y="1049799"/>
            <a:ext cx="4181322" cy="52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38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49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Acknowledgement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5AD9CB-0B92-3508-CDF2-3FC5290D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0" b="12500"/>
          <a:stretch/>
        </p:blipFill>
        <p:spPr>
          <a:xfrm>
            <a:off x="7897259" y="1676713"/>
            <a:ext cx="3749814" cy="3749814"/>
          </a:xfrm>
          <a:prstGeom prst="ellipse">
            <a:avLst/>
          </a:prstGeom>
        </p:spPr>
      </p:pic>
      <p:graphicFrame>
        <p:nvGraphicFramePr>
          <p:cNvPr id="13" name="TextBox 8">
            <a:extLst>
              <a:ext uri="{FF2B5EF4-FFF2-40B4-BE49-F238E27FC236}">
                <a16:creationId xmlns:a16="http://schemas.microsoft.com/office/drawing/2014/main" id="{193C422D-102B-F645-2E3E-0EDFB2E9D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7608375"/>
              </p:ext>
            </p:extLst>
          </p:nvPr>
        </p:nvGraphicFramePr>
        <p:xfrm>
          <a:off x="630956" y="2027815"/>
          <a:ext cx="6953239" cy="280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1546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2847" y="6356349"/>
            <a:ext cx="2743200" cy="365125"/>
          </a:xfrm>
        </p:spPr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7516" y="6356349"/>
            <a:ext cx="2743200" cy="365125"/>
          </a:xfrm>
        </p:spPr>
        <p:txBody>
          <a:bodyPr/>
          <a:lstStyle/>
          <a:p>
            <a:fld id="{9CB79A26-7318-497A-8E46-FB5E6069601C}" type="slidenum">
              <a:rPr lang="en-US" sz="1600" smtClean="0"/>
              <a:t>5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764309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Fitting and Fixtures Layout – Ground Floor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82E0C-1E95-D9E7-B9BF-D2BFCF006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67" y="792301"/>
            <a:ext cx="10635218" cy="60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8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50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Acknowledgement</a:t>
            </a:r>
          </a:p>
        </p:txBody>
      </p:sp>
      <p:graphicFrame>
        <p:nvGraphicFramePr>
          <p:cNvPr id="13" name="TextBox 8">
            <a:extLst>
              <a:ext uri="{FF2B5EF4-FFF2-40B4-BE49-F238E27FC236}">
                <a16:creationId xmlns:a16="http://schemas.microsoft.com/office/drawing/2014/main" id="{193C422D-102B-F645-2E3E-0EDFB2E9D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1482022"/>
              </p:ext>
            </p:extLst>
          </p:nvPr>
        </p:nvGraphicFramePr>
        <p:xfrm>
          <a:off x="630956" y="2027815"/>
          <a:ext cx="6953239" cy="2800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Profile photo of Ashiqur Rasul">
            <a:extLst>
              <a:ext uri="{FF2B5EF4-FFF2-40B4-BE49-F238E27FC236}">
                <a16:creationId xmlns:a16="http://schemas.microsoft.com/office/drawing/2014/main" id="{AE1F3755-5791-33E6-0C49-9C6AA9E6B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573" y="1533950"/>
            <a:ext cx="3368082" cy="336808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153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16A5-0FC5-6BFC-0542-54F561FF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555" y="2498725"/>
            <a:ext cx="5534890" cy="1325563"/>
          </a:xfrm>
        </p:spPr>
        <p:txBody>
          <a:bodyPr>
            <a:noAutofit/>
          </a:bodyPr>
          <a:lstStyle/>
          <a:p>
            <a:r>
              <a:rPr lang="en-US" sz="960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8E81E-2A6B-7CBA-D55E-F101F742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03AA-D5BB-412D-BA03-D9C26E2017B8}" type="datetime1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B06C0-4203-8417-6BA5-1043DCBB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CC85E-0472-74FF-9382-983A5FA5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51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38581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0278" y="6337300"/>
            <a:ext cx="2743200" cy="365125"/>
          </a:xfrm>
        </p:spPr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522" y="6337300"/>
            <a:ext cx="2743200" cy="365125"/>
          </a:xfrm>
        </p:spPr>
        <p:txBody>
          <a:bodyPr/>
          <a:lstStyle/>
          <a:p>
            <a:fld id="{9CB79A26-7318-497A-8E46-FB5E6069601C}" type="slidenum">
              <a:rPr lang="en-US" sz="1600" smtClean="0"/>
              <a:t>6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5" y="155575"/>
            <a:ext cx="7848600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Fitting and Fixtures Layout – Typical Floor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CFBFA-3FF5-3A57-E7EC-7E7B66BE6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98" y="948203"/>
            <a:ext cx="10626212" cy="584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6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C159-95D7-A2F3-9FDE-01254794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/>
              <a:t>EEE 414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79A26-7318-497A-8E46-FB5E6069601C}" type="slidenum">
              <a:rPr lang="en-US" sz="1600" smtClean="0"/>
              <a:t>7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Electrical Appliances and Fixture / Fittings Schedule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376015-438F-1EE8-427B-F01C5B49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05" y="1143000"/>
            <a:ext cx="4275190" cy="5052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08AA3-E043-DAC9-BEE6-26AA6A383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21" y="1075252"/>
            <a:ext cx="4275190" cy="51439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2E817-0E6D-5F14-BEAB-A86ECAC52D73}"/>
              </a:ext>
            </a:extLst>
          </p:cNvPr>
          <p:cNvCxnSpPr/>
          <p:nvPr/>
        </p:nvCxnSpPr>
        <p:spPr>
          <a:xfrm>
            <a:off x="6226629" y="1143000"/>
            <a:ext cx="0" cy="50524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15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6370956"/>
            <a:ext cx="2743200" cy="365125"/>
          </a:xfrm>
        </p:spPr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70957"/>
            <a:ext cx="2743200" cy="365125"/>
          </a:xfrm>
        </p:spPr>
        <p:txBody>
          <a:bodyPr/>
          <a:lstStyle/>
          <a:p>
            <a:fld id="{9CB79A26-7318-497A-8E46-FB5E6069601C}" type="slidenum">
              <a:rPr lang="en-US" sz="1600" smtClean="0"/>
              <a:t>8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Conduit Layout – Ground Floor 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776A0-CDE4-2058-B1A3-C41C17A05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10" y="951222"/>
            <a:ext cx="10885403" cy="59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7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BED95-26EA-AD2B-6A7C-4C4E88E19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520" y="6356350"/>
            <a:ext cx="2743200" cy="365125"/>
          </a:xfrm>
        </p:spPr>
        <p:txBody>
          <a:bodyPr/>
          <a:lstStyle/>
          <a:p>
            <a:fld id="{E78D457C-8802-4DE7-B969-F50ED8119035}" type="datetime1">
              <a:rPr lang="en-US" sz="1600" smtClean="0"/>
              <a:t>3/4/2023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9DB31-D38B-7F5C-EB08-4B1E570D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2920" y="6356350"/>
            <a:ext cx="2743200" cy="365125"/>
          </a:xfrm>
        </p:spPr>
        <p:txBody>
          <a:bodyPr/>
          <a:lstStyle/>
          <a:p>
            <a:fld id="{9CB79A26-7318-497A-8E46-FB5E6069601C}" type="slidenum">
              <a:rPr lang="en-US" sz="1600" smtClean="0"/>
              <a:t>9</a:t>
            </a:fld>
            <a:endParaRPr lang="en-US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57F6D-BC11-41F6-0EBB-29D784A4F730}"/>
              </a:ext>
            </a:extLst>
          </p:cNvPr>
          <p:cNvCxnSpPr/>
          <p:nvPr/>
        </p:nvCxnSpPr>
        <p:spPr>
          <a:xfrm>
            <a:off x="0" y="914400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8">
            <a:extLst>
              <a:ext uri="{FF2B5EF4-FFF2-40B4-BE49-F238E27FC236}">
                <a16:creationId xmlns:a16="http://schemas.microsoft.com/office/drawing/2014/main" id="{823E5AEF-B40B-9A74-F1AA-1DC188585883}"/>
              </a:ext>
            </a:extLst>
          </p:cNvPr>
          <p:cNvSpPr txBox="1">
            <a:spLocks/>
          </p:cNvSpPr>
          <p:nvPr/>
        </p:nvSpPr>
        <p:spPr>
          <a:xfrm>
            <a:off x="313914" y="155575"/>
            <a:ext cx="8671465" cy="7588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Conduit Layout – Typical Floor </a:t>
            </a:r>
            <a:endParaRPr lang="en-US" sz="28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B9D1D-75A9-8A70-AFFD-FF291C600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3" y="949609"/>
            <a:ext cx="10718967" cy="59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0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766B3C189048419BB4DF15E983FAF9" ma:contentTypeVersion="15" ma:contentTypeDescription="Create a new document." ma:contentTypeScope="" ma:versionID="7c3d894f9d0b728b677eeb162e2f7d57">
  <xsd:schema xmlns:xsd="http://www.w3.org/2001/XMLSchema" xmlns:xs="http://www.w3.org/2001/XMLSchema" xmlns:p="http://schemas.microsoft.com/office/2006/metadata/properties" xmlns:ns3="838b4f81-6b96-4e76-b182-3799167b6b5e" xmlns:ns4="9db203b6-cd1c-4233-bf82-baa8eb7e2b95" targetNamespace="http://schemas.microsoft.com/office/2006/metadata/properties" ma:root="true" ma:fieldsID="4ccb700f03ebadbc80f532a48706dc98" ns3:_="" ns4:_="">
    <xsd:import namespace="838b4f81-6b96-4e76-b182-3799167b6b5e"/>
    <xsd:import namespace="9db203b6-cd1c-4233-bf82-baa8eb7e2b9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LengthInSeconds" minOccurs="0"/>
                <xsd:element ref="ns4:MediaServiceLocation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b4f81-6b96-4e76-b182-3799167b6b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203b6-cd1c-4233-bf82-baa8eb7e2b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db203b6-cd1c-4233-bf82-baa8eb7e2b95" xsi:nil="true"/>
  </documentManagement>
</p:properties>
</file>

<file path=customXml/itemProps1.xml><?xml version="1.0" encoding="utf-8"?>
<ds:datastoreItem xmlns:ds="http://schemas.openxmlformats.org/officeDocument/2006/customXml" ds:itemID="{3E9881BF-AD2C-483E-869A-96D36EB2DF4A}">
  <ds:schemaRefs>
    <ds:schemaRef ds:uri="838b4f81-6b96-4e76-b182-3799167b6b5e"/>
    <ds:schemaRef ds:uri="9db203b6-cd1c-4233-bf82-baa8eb7e2b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5F752B-EBD8-48D4-836B-F18F31A766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215A99-5D0A-4C1D-B867-664BA796B24C}">
  <ds:schemaRefs>
    <ds:schemaRef ds:uri="http://purl.org/dc/dcmitype/"/>
    <ds:schemaRef ds:uri="9db203b6-cd1c-4233-bf82-baa8eb7e2b95"/>
    <ds:schemaRef ds:uri="http://schemas.microsoft.com/office/infopath/2007/PartnerControls"/>
    <ds:schemaRef ds:uri="http://purl.org/dc/elements/1.1/"/>
    <ds:schemaRef ds:uri="http://schemas.microsoft.com/office/2006/metadata/properties"/>
    <ds:schemaRef ds:uri="838b4f81-6b96-4e76-b182-3799167b6b5e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1458</Words>
  <Application>Microsoft Office PowerPoint</Application>
  <PresentationFormat>Widescreen</PresentationFormat>
  <Paragraphs>311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Avenir Next LT Pro</vt:lpstr>
      <vt:lpstr>Calibri</vt:lpstr>
      <vt:lpstr>Calibri Light</vt:lpstr>
      <vt:lpstr>Cambria Math</vt:lpstr>
      <vt:lpstr>Felix Titling</vt:lpstr>
      <vt:lpstr>Gill Sans Nova Light</vt:lpstr>
      <vt:lpstr>Helvetica</vt:lpstr>
      <vt:lpstr>Times New Roman</vt:lpstr>
      <vt:lpstr>Wingdings</vt:lpstr>
      <vt:lpstr>Office Theme</vt:lpstr>
      <vt:lpstr>1_Office Theme</vt:lpstr>
      <vt:lpstr>A project on Electrical Service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1706058 - Abdullah Jubair Bin Iqbal</dc:creator>
  <cp:lastModifiedBy>Sheikh Munim Hussain 1706008</cp:lastModifiedBy>
  <cp:revision>3</cp:revision>
  <dcterms:created xsi:type="dcterms:W3CDTF">2023-01-03T18:56:00Z</dcterms:created>
  <dcterms:modified xsi:type="dcterms:W3CDTF">2023-03-04T13:46:10Z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0x0101003F766B3C189048419BB4DF15E983FAF9</vt:lpwstr>
  </property>
</Properties>
</file>